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5" r:id="rId2"/>
    <p:sldId id="371" r:id="rId3"/>
    <p:sldId id="284" r:id="rId4"/>
    <p:sldId id="283" r:id="rId5"/>
    <p:sldId id="311" r:id="rId6"/>
    <p:sldId id="290" r:id="rId7"/>
    <p:sldId id="312" r:id="rId8"/>
    <p:sldId id="374" r:id="rId9"/>
    <p:sldId id="303" r:id="rId10"/>
    <p:sldId id="365" r:id="rId11"/>
    <p:sldId id="338" r:id="rId12"/>
    <p:sldId id="316" r:id="rId13"/>
    <p:sldId id="373" r:id="rId14"/>
    <p:sldId id="361" r:id="rId15"/>
    <p:sldId id="362" r:id="rId16"/>
    <p:sldId id="369" r:id="rId17"/>
    <p:sldId id="363" r:id="rId18"/>
    <p:sldId id="372" r:id="rId19"/>
    <p:sldId id="364" r:id="rId20"/>
    <p:sldId id="314" r:id="rId21"/>
    <p:sldId id="343" r:id="rId22"/>
    <p:sldId id="313" r:id="rId23"/>
    <p:sldId id="304" r:id="rId24"/>
    <p:sldId id="300" r:id="rId25"/>
    <p:sldId id="322" r:id="rId26"/>
    <p:sldId id="375" r:id="rId27"/>
    <p:sldId id="328" r:id="rId28"/>
    <p:sldId id="351" r:id="rId29"/>
    <p:sldId id="345" r:id="rId30"/>
    <p:sldId id="344" r:id="rId31"/>
    <p:sldId id="378" r:id="rId32"/>
    <p:sldId id="308" r:id="rId33"/>
    <p:sldId id="309" r:id="rId34"/>
    <p:sldId id="368" r:id="rId35"/>
    <p:sldId id="377" r:id="rId36"/>
    <p:sldId id="334" r:id="rId37"/>
    <p:sldId id="332" r:id="rId38"/>
    <p:sldId id="329" r:id="rId39"/>
    <p:sldId id="336" r:id="rId4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616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789657-5636-7445-99BC-F05A8E0DC05F}" type="datetime1">
              <a:rPr lang="de-DE"/>
              <a:pPr>
                <a:defRPr/>
              </a:pPr>
              <a:t>20.01.18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966EAF-FA9C-F045-B436-B8AD93C3DC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258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Calibri" charset="0"/>
              <a:cs typeface="ＭＳ Ｐゴシック" charset="0"/>
            </a:endParaRPr>
          </a:p>
        </p:txBody>
      </p:sp>
      <p:sp>
        <p:nvSpPr>
          <p:cNvPr id="1843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C65854-2B3A-6B41-A3FF-C74CC6B161DF}" type="slidenum">
              <a:rPr lang="de-DE" sz="1200"/>
              <a:pPr eaLnBrk="1" hangingPunct="1"/>
              <a:t>1</a:t>
            </a:fld>
            <a:endParaRPr 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1687-D147-5345-98DF-A57A7E48EDB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80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4CF9-3499-4B44-94DF-492CA103E3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563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D305-0081-C642-9A20-DBF6CD361E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127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ster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394575" y="1800000"/>
            <a:ext cx="8353425" cy="4068000"/>
          </a:xfrm>
        </p:spPr>
        <p:txBody>
          <a:bodyPr/>
          <a:lstStyle>
            <a:lvl2pPr marL="612000">
              <a:defRPr/>
            </a:lvl2pPr>
            <a:lvl3pPr marL="936000">
              <a:defRPr/>
            </a:lvl3pPr>
            <a:lvl4pPr marL="1260000">
              <a:defRPr/>
            </a:lvl4pPr>
            <a:lvl5pPr marL="1584000"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96000" y="432000"/>
            <a:ext cx="8352000" cy="423861"/>
          </a:xfrm>
        </p:spPr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6000" y="936000"/>
            <a:ext cx="8352000" cy="417513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rgbClr val="0079C1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8" name="Inhaltsplatzhalter 5"/>
          <p:cNvSpPr>
            <a:spLocks noGrp="1"/>
          </p:cNvSpPr>
          <p:nvPr>
            <p:ph sz="quarter" idx="16"/>
          </p:nvPr>
        </p:nvSpPr>
        <p:spPr>
          <a:xfrm>
            <a:off x="1055730" y="5950181"/>
            <a:ext cx="7692270" cy="342000"/>
          </a:xfrm>
        </p:spPr>
        <p:txBody>
          <a:bodyPr lIns="90000" tIns="46800" rIns="90000" bIns="46800" anchor="b"/>
          <a:lstStyle>
            <a:lvl1pPr marL="0" indent="0" algn="r">
              <a:spcBef>
                <a:spcPts val="0"/>
              </a:spcBef>
              <a:buFontTx/>
              <a:buNone/>
              <a:defRPr sz="1000"/>
            </a:lvl1pPr>
            <a:lvl2pPr marL="476250" indent="0">
              <a:buFontTx/>
              <a:buNone/>
              <a:defRPr sz="1000"/>
            </a:lvl2pPr>
            <a:lvl3pPr marL="954087" indent="0">
              <a:buFontTx/>
              <a:buNone/>
              <a:defRPr sz="1000"/>
            </a:lvl3pPr>
            <a:lvl4pPr marL="1431925" indent="0">
              <a:buFontTx/>
              <a:buNone/>
              <a:defRPr sz="1000"/>
            </a:lvl4pPr>
            <a:lvl5pPr marL="1909763" indent="0">
              <a:buFontTx/>
              <a:buNone/>
              <a:defRPr sz="1000"/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7"/>
          </p:nvPr>
        </p:nvSpPr>
        <p:spPr>
          <a:xfrm>
            <a:off x="1055688" y="6342063"/>
            <a:ext cx="7693025" cy="365125"/>
          </a:xfrm>
        </p:spPr>
        <p:txBody>
          <a:bodyPr anchor="b"/>
          <a:lstStyle>
            <a:lvl1pPr algn="r">
              <a:spcBef>
                <a:spcPts val="0"/>
              </a:spcBef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8"/>
          </p:nvPr>
        </p:nvSpPr>
        <p:spPr>
          <a:xfrm flipH="1">
            <a:off x="388938" y="6342063"/>
            <a:ext cx="574675" cy="365125"/>
          </a:xfrm>
        </p:spPr>
        <p:txBody>
          <a:bodyPr anchor="b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78BE2B-0848-C84E-971E-50629102309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9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Content 1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10">
            <a:hlinkClick r:id="rId2" action="ppaction://hlinksldjump" highlightClick="1"/>
          </p:cNvPr>
          <p:cNvSpPr/>
          <p:nvPr userDrawn="1"/>
        </p:nvSpPr>
        <p:spPr bwMode="auto">
          <a:xfrm>
            <a:off x="8848725" y="39688"/>
            <a:ext cx="252413" cy="252412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237600" y="1573699"/>
            <a:ext cx="7056000" cy="216000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rgbClr val="830051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0000" indent="-180000">
              <a:lnSpc>
                <a:spcPct val="100000"/>
              </a:lnSpc>
              <a:spcBef>
                <a:spcPts val="600"/>
              </a:spcBef>
              <a:defRPr sz="1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 baseline="0">
                <a:latin typeface="Arial" pitchFamily="34" charset="0"/>
                <a:cs typeface="Arial" pitchFamily="34" charset="0"/>
              </a:defRPr>
            </a:lvl3pPr>
            <a:lvl4pPr marL="622800" indent="-180000">
              <a:defRPr sz="1400">
                <a:latin typeface="Arial" pitchFamily="34" charset="0"/>
                <a:cs typeface="Arial" pitchFamily="34" charset="0"/>
              </a:defRPr>
            </a:lvl4pPr>
            <a:lvl5pPr marL="62280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237061" y="194400"/>
            <a:ext cx="8765651" cy="414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1" baseline="0">
                <a:solidFill>
                  <a:srgbClr val="8300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noProof="0" smtClean="0"/>
              <a:t>Mastertitelformat bearbeiten</a:t>
            </a:r>
            <a:endParaRPr lang="de-DE" noProof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37060" y="621734"/>
            <a:ext cx="8765651" cy="432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smtClean="0"/>
              <a:t>Master-Untertitelformat bearbeiten</a:t>
            </a:r>
            <a:endParaRPr lang="de-DE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203200" y="6354763"/>
            <a:ext cx="396875" cy="215900"/>
          </a:xfrm>
        </p:spPr>
        <p:txBody>
          <a:bodyPr lIns="0" tIns="0" rIns="0" bIns="0" anchor="ctr"/>
          <a:lstStyle>
            <a:lvl1pPr algn="l">
              <a:defRPr sz="800"/>
            </a:lvl1pPr>
          </a:lstStyle>
          <a:p>
            <a:pPr>
              <a:defRPr/>
            </a:pPr>
            <a:fld id="{76B75220-A4C3-EF47-AAA8-16458F21C21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7"/>
          </p:nvPr>
        </p:nvSpPr>
        <p:spPr>
          <a:xfrm>
            <a:off x="612775" y="6354763"/>
            <a:ext cx="3311525" cy="244475"/>
          </a:xfrm>
        </p:spPr>
        <p:txBody>
          <a:bodyPr anchor="ctr"/>
          <a:lstStyle>
            <a:lvl1pPr>
              <a:defRPr sz="1000"/>
            </a:lvl1pPr>
          </a:lstStyle>
          <a:p>
            <a:pPr>
              <a:defRPr/>
            </a:pPr>
            <a:r>
              <a:rPr lang="en-US"/>
              <a:t>Vortragender Name Vorname| Session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156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000" y="432000"/>
            <a:ext cx="8352000" cy="900000"/>
          </a:xfrm>
        </p:spPr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394575" y="1800000"/>
            <a:ext cx="8353425" cy="4068000"/>
          </a:xfrm>
        </p:spPr>
        <p:txBody>
          <a:bodyPr/>
          <a:lstStyle>
            <a:lvl2pPr marL="612000">
              <a:defRPr/>
            </a:lvl2pPr>
            <a:lvl3pPr marL="936000">
              <a:defRPr/>
            </a:lvl3pPr>
            <a:lvl4pPr marL="1260000">
              <a:defRPr/>
            </a:lvl4pPr>
            <a:lvl5pPr marL="1584000"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Inhaltsplatzhalter 5"/>
          <p:cNvSpPr>
            <a:spLocks noGrp="1"/>
          </p:cNvSpPr>
          <p:nvPr>
            <p:ph sz="quarter" idx="16"/>
          </p:nvPr>
        </p:nvSpPr>
        <p:spPr>
          <a:xfrm>
            <a:off x="1055730" y="5950181"/>
            <a:ext cx="7692270" cy="342000"/>
          </a:xfrm>
        </p:spPr>
        <p:txBody>
          <a:bodyPr lIns="90000" tIns="46800" rIns="90000" bIns="46800" anchor="b"/>
          <a:lstStyle>
            <a:lvl1pPr marL="0" indent="0" algn="r">
              <a:spcBef>
                <a:spcPts val="0"/>
              </a:spcBef>
              <a:buFontTx/>
              <a:buNone/>
              <a:defRPr sz="1000"/>
            </a:lvl1pPr>
            <a:lvl2pPr marL="476250" indent="0">
              <a:buFontTx/>
              <a:buNone/>
              <a:defRPr sz="1000"/>
            </a:lvl2pPr>
            <a:lvl3pPr marL="954087" indent="0">
              <a:buFontTx/>
              <a:buNone/>
              <a:defRPr sz="1000"/>
            </a:lvl3pPr>
            <a:lvl4pPr marL="1431925" indent="0">
              <a:buFontTx/>
              <a:buNone/>
              <a:defRPr sz="1000"/>
            </a:lvl4pPr>
            <a:lvl5pPr marL="1909763" indent="0">
              <a:buFontTx/>
              <a:buNone/>
              <a:defRPr sz="1000"/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7"/>
          </p:nvPr>
        </p:nvSpPr>
        <p:spPr>
          <a:xfrm>
            <a:off x="1055688" y="6342063"/>
            <a:ext cx="7693025" cy="365125"/>
          </a:xfrm>
        </p:spPr>
        <p:txBody>
          <a:bodyPr anchor="b"/>
          <a:lstStyle>
            <a:lvl1pPr algn="r">
              <a:spcBef>
                <a:spcPts val="0"/>
              </a:spcBef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8"/>
          </p:nvPr>
        </p:nvSpPr>
        <p:spPr>
          <a:xfrm flipH="1">
            <a:off x="388938" y="6342063"/>
            <a:ext cx="574675" cy="365125"/>
          </a:xfrm>
        </p:spPr>
        <p:txBody>
          <a:bodyPr anchor="b"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3D1DE5-24A8-F048-BE04-CB82708685B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607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6CC73-8EFB-0F4B-88F5-CF9475A6AFC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627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BD949-42E3-D545-BA97-7DB7E3DD614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59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7A5A9-AF50-BD4E-9E94-D2656C9499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12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0B07D-BC2E-744A-B857-ECA0AC136E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54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2CDBD-E3CE-5F4C-860C-CF11E5A368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93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EB11-7D36-C845-8C14-9996FF600C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13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09D7-8D6E-A441-B98D-420110E051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75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48D28-FBA2-A444-9900-731BEE4CCA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3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de-DE"/>
              <a:t>Helling-Giese St. Elisabeth Krankenhaus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3A4559-0360-8D4E-973D-6E2666F3677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-Arbeitsblatt1.xls"/><Relationship Id="rId4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de-DE" sz="2400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Breaking News aus San Antonio 2017</a:t>
            </a:r>
            <a:br>
              <a:rPr lang="de-DE" sz="2400" b="1">
                <a:solidFill>
                  <a:srgbClr val="800000"/>
                </a:solidFill>
                <a:latin typeface="Arial" charset="0"/>
                <a:cs typeface="ＭＳ Ｐゴシック" charset="0"/>
              </a:rPr>
            </a:br>
            <a:r>
              <a:rPr lang="de-DE" sz="2400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 </a:t>
            </a:r>
            <a:r>
              <a:rPr lang="de-DE" sz="2400" b="1">
                <a:solidFill>
                  <a:srgbClr val="000090"/>
                </a:solidFill>
                <a:latin typeface="Arial" charset="0"/>
                <a:cs typeface="ＭＳ Ｐゴシック" charset="0"/>
              </a:rPr>
              <a:t>Neue Substanzen und Neues in der Therapie des metastasierten Mammakarzinoms</a:t>
            </a:r>
            <a:br>
              <a:rPr lang="de-DE" sz="2400" b="1">
                <a:solidFill>
                  <a:srgbClr val="000090"/>
                </a:solidFill>
                <a:latin typeface="Arial" charset="0"/>
                <a:cs typeface="ＭＳ Ｐゴシック" charset="0"/>
              </a:rPr>
            </a:br>
            <a:r>
              <a:rPr lang="de-DE" sz="1200" b="1">
                <a:solidFill>
                  <a:srgbClr val="000090"/>
                </a:solidFill>
                <a:latin typeface="Arial" charset="0"/>
                <a:cs typeface="ＭＳ Ｐゴシック" charset="0"/>
              </a:rPr>
              <a:t>individuelle Auswahl</a:t>
            </a:r>
          </a:p>
        </p:txBody>
      </p:sp>
      <p:sp>
        <p:nvSpPr>
          <p:cNvPr id="1741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048000" y="5791200"/>
            <a:ext cx="2895600" cy="854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b="1">
                <a:solidFill>
                  <a:srgbClr val="000090"/>
                </a:solidFill>
              </a:rPr>
              <a:t>11.BKK</a:t>
            </a:r>
          </a:p>
          <a:p>
            <a:pPr eaLnBrk="1" hangingPunct="1"/>
            <a:r>
              <a:rPr lang="de-DE" sz="1400">
                <a:solidFill>
                  <a:srgbClr val="000090"/>
                </a:solidFill>
              </a:rPr>
              <a:t>20.1.2018</a:t>
            </a:r>
          </a:p>
          <a:p>
            <a:pPr eaLnBrk="1" hangingPunct="1"/>
            <a:r>
              <a:rPr lang="de-DE" sz="1400">
                <a:solidFill>
                  <a:srgbClr val="000090"/>
                </a:solidFill>
              </a:rPr>
              <a:t>I.Scheffen</a:t>
            </a:r>
          </a:p>
          <a:p>
            <a:pPr eaLnBrk="1" hangingPunct="1"/>
            <a:r>
              <a:rPr lang="de-DE" sz="1400">
                <a:solidFill>
                  <a:srgbClr val="000090"/>
                </a:solidFill>
              </a:rPr>
              <a:t>St. Elisabeth Krankenhaus</a:t>
            </a:r>
          </a:p>
        </p:txBody>
      </p:sp>
      <p:pic>
        <p:nvPicPr>
          <p:cNvPr id="17411" name="Picture 5" descr="CMYK_Logo_Brustzentrum_Köln-Hohenli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6015" r="10008" b="39990"/>
          <a:stretch>
            <a:fillRect/>
          </a:stretch>
        </p:blipFill>
        <p:spPr bwMode="auto">
          <a:xfrm>
            <a:off x="7086600" y="6024563"/>
            <a:ext cx="20574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HohenlindFrontalbearbeitet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1" b="6471"/>
          <a:stretch>
            <a:fillRect/>
          </a:stretch>
        </p:blipFill>
        <p:spPr>
          <a:xfrm>
            <a:off x="533400" y="3657600"/>
            <a:ext cx="4090988" cy="1898650"/>
          </a:xfrm>
          <a:noFill/>
        </p:spPr>
      </p:pic>
      <p:pic>
        <p:nvPicPr>
          <p:cNvPr id="17413" name="Bild 6" descr="logo Bkk 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09800"/>
            <a:ext cx="47228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5795963" y="5516563"/>
            <a:ext cx="3348037" cy="12033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>
                <a:solidFill>
                  <a:srgbClr val="000090"/>
                </a:solidFill>
                <a:latin typeface="Arial" charset="0"/>
                <a:cs typeface="ＭＳ Ｐゴシック" charset="0"/>
              </a:rPr>
              <a:t>Neue Therapieoptionen für das HR+ metastasierte Mammakarzinom</a:t>
            </a:r>
          </a:p>
        </p:txBody>
      </p:sp>
      <p:pic>
        <p:nvPicPr>
          <p:cNvPr id="27651" name="Inhaltsplatzhalter 4" descr="zeitschiene endokrin 20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" b="1082"/>
          <a:stretch>
            <a:fillRect/>
          </a:stretch>
        </p:blipFill>
        <p:spPr>
          <a:xfrm>
            <a:off x="0" y="1341438"/>
            <a:ext cx="9144000" cy="4157662"/>
          </a:xfrm>
        </p:spPr>
      </p:pic>
      <p:sp>
        <p:nvSpPr>
          <p:cNvPr id="27652" name="Textfeld 1"/>
          <p:cNvSpPr txBox="1">
            <a:spLocks noChangeArrowheads="1"/>
          </p:cNvSpPr>
          <p:nvPr/>
        </p:nvSpPr>
        <p:spPr bwMode="auto">
          <a:xfrm>
            <a:off x="5867400" y="5516563"/>
            <a:ext cx="3276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b="1" dirty="0" smtClean="0">
                <a:solidFill>
                  <a:srgbClr val="000090"/>
                </a:solidFill>
              </a:rPr>
              <a:t>Kombinationsbehandlungen </a:t>
            </a:r>
            <a:r>
              <a:rPr lang="de-DE" sz="1800" b="1" dirty="0">
                <a:solidFill>
                  <a:srgbClr val="000090"/>
                </a:solidFill>
              </a:rPr>
              <a:t>zur Überwindung der endokrinen Resistenz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/>
          <a:lstStyle/>
          <a:p>
            <a:r>
              <a:rPr lang="de-DE" sz="2400" b="1">
                <a:solidFill>
                  <a:srgbClr val="000066"/>
                </a:solidFill>
                <a:latin typeface="Arial" charset="0"/>
                <a:cs typeface="ＭＳ Ｐゴシック" charset="0"/>
              </a:rPr>
              <a:t>Cyclin-Dependant Kinase 4/6 Inhibitoren</a:t>
            </a:r>
            <a:endParaRPr lang="de-DE" sz="2400" b="1">
              <a:latin typeface="Arial" charset="0"/>
              <a:cs typeface="ＭＳ Ｐゴシック" charset="0"/>
            </a:endParaRPr>
          </a:p>
        </p:txBody>
      </p:sp>
      <p:pic>
        <p:nvPicPr>
          <p:cNvPr id="5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620688"/>
            <a:ext cx="9144000" cy="5760640"/>
          </a:xfrm>
        </p:spPr>
      </p:pic>
      <p:sp>
        <p:nvSpPr>
          <p:cNvPr id="6" name="Textfeld 5"/>
          <p:cNvSpPr txBox="1"/>
          <p:nvPr/>
        </p:nvSpPr>
        <p:spPr>
          <a:xfrm>
            <a:off x="395536" y="6093296"/>
            <a:ext cx="7848872" cy="646331"/>
          </a:xfrm>
          <a:prstGeom prst="rect">
            <a:avLst/>
          </a:prstGeom>
          <a:solidFill>
            <a:srgbClr val="FFD651"/>
          </a:solidFill>
        </p:spPr>
        <p:txBody>
          <a:bodyPr wrap="square" rtlCol="0">
            <a:spAutoFit/>
          </a:bodyPr>
          <a:lstStyle/>
          <a:p>
            <a:r>
              <a:rPr lang="de-DE"/>
              <a:t>EMA                   2016                        2017                              offen</a:t>
            </a:r>
          </a:p>
          <a:p>
            <a:r>
              <a:rPr lang="de-DE"/>
              <a:t>Zulassung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7" b="13336"/>
          <a:stretch>
            <a:fillRect/>
          </a:stretch>
        </p:blipFill>
        <p:spPr>
          <a:xfrm>
            <a:off x="0" y="0"/>
            <a:ext cx="9144000" cy="4797153"/>
          </a:xfrm>
        </p:spPr>
      </p:pic>
      <p:pic>
        <p:nvPicPr>
          <p:cNvPr id="3" name="Inhaltsplatzhalt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t="16078" r="3131" b="55202"/>
          <a:stretch/>
        </p:blipFill>
        <p:spPr bwMode="auto">
          <a:xfrm>
            <a:off x="0" y="4509120"/>
            <a:ext cx="914400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>
          <a:xfrm>
            <a:off x="4211960" y="4869160"/>
            <a:ext cx="1655440" cy="1988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2403698"/>
          </a:xfrm>
        </p:spPr>
        <p:txBody>
          <a:bodyPr/>
          <a:lstStyle/>
          <a:p>
            <a:r>
              <a:rPr lang="de-DE" sz="2800" dirty="0">
                <a:solidFill>
                  <a:srgbClr val="000090"/>
                </a:solidFill>
              </a:rPr>
              <a:t>First-</a:t>
            </a:r>
            <a:r>
              <a:rPr lang="de-DE" sz="2800" dirty="0" err="1">
                <a:solidFill>
                  <a:srgbClr val="000090"/>
                </a:solidFill>
              </a:rPr>
              <a:t>line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Ribociclib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 smtClean="0">
                <a:solidFill>
                  <a:srgbClr val="000090"/>
                </a:solidFill>
              </a:rPr>
              <a:t>with</a:t>
            </a:r>
            <a:r>
              <a:rPr lang="de-DE" sz="2800" dirty="0" smtClean="0">
                <a:solidFill>
                  <a:srgbClr val="000090"/>
                </a:solidFill>
              </a:rPr>
              <a:t> </a:t>
            </a:r>
            <a:r>
              <a:rPr lang="de-DE" sz="2800" dirty="0">
                <a:solidFill>
                  <a:srgbClr val="000090"/>
                </a:solidFill>
              </a:rPr>
              <a:t>P</a:t>
            </a:r>
            <a:r>
              <a:rPr lang="de-DE" sz="2800" dirty="0" smtClean="0">
                <a:solidFill>
                  <a:srgbClr val="000090"/>
                </a:solidFill>
              </a:rPr>
              <a:t>lacebo </a:t>
            </a:r>
            <a:r>
              <a:rPr lang="de-DE" sz="2800" dirty="0" err="1">
                <a:solidFill>
                  <a:srgbClr val="000090"/>
                </a:solidFill>
              </a:rPr>
              <a:t>combined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with</a:t>
            </a:r>
            <a:r>
              <a:rPr lang="de-DE" sz="2800" dirty="0">
                <a:solidFill>
                  <a:srgbClr val="000090"/>
                </a:solidFill>
              </a:rPr>
              <a:t> Goserelin </a:t>
            </a:r>
            <a:r>
              <a:rPr lang="de-DE" sz="2800" dirty="0" err="1">
                <a:solidFill>
                  <a:srgbClr val="000090"/>
                </a:solidFill>
              </a:rPr>
              <a:t>and</a:t>
            </a:r>
            <a:r>
              <a:rPr lang="de-DE" sz="2800" dirty="0">
                <a:solidFill>
                  <a:srgbClr val="000090"/>
                </a:solidFill>
              </a:rPr>
              <a:t> Tamoxifen </a:t>
            </a:r>
            <a:r>
              <a:rPr lang="de-DE" sz="2800" dirty="0" err="1">
                <a:solidFill>
                  <a:srgbClr val="000090"/>
                </a:solidFill>
              </a:rPr>
              <a:t>or</a:t>
            </a:r>
            <a:r>
              <a:rPr lang="de-DE" sz="2800" dirty="0">
                <a:solidFill>
                  <a:srgbClr val="000090"/>
                </a:solidFill>
              </a:rPr>
              <a:t> a </a:t>
            </a:r>
            <a:r>
              <a:rPr lang="de-DE" sz="2800" dirty="0" smtClean="0">
                <a:solidFill>
                  <a:srgbClr val="000090"/>
                </a:solidFill>
              </a:rPr>
              <a:t>non-</a:t>
            </a:r>
            <a:r>
              <a:rPr lang="de-DE" sz="2800" dirty="0" err="1" smtClean="0">
                <a:solidFill>
                  <a:srgbClr val="000090"/>
                </a:solidFill>
              </a:rPr>
              <a:t>steroidal</a:t>
            </a:r>
            <a:r>
              <a:rPr lang="de-DE" sz="2800" dirty="0" smtClean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aromatase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inhibitor</a:t>
            </a:r>
            <a:r>
              <a:rPr lang="de-DE" sz="2800" dirty="0">
                <a:solidFill>
                  <a:srgbClr val="000090"/>
                </a:solidFill>
              </a:rPr>
              <a:t> in </a:t>
            </a:r>
            <a:r>
              <a:rPr lang="de-DE" sz="2800" dirty="0" err="1">
                <a:solidFill>
                  <a:srgbClr val="000090"/>
                </a:solidFill>
              </a:rPr>
              <a:t>premenopausal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women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with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hormone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 smtClean="0">
                <a:solidFill>
                  <a:srgbClr val="000090"/>
                </a:solidFill>
              </a:rPr>
              <a:t>receptor</a:t>
            </a:r>
            <a:r>
              <a:rPr lang="de-DE" sz="2800" dirty="0">
                <a:solidFill>
                  <a:srgbClr val="000090"/>
                </a:solidFill>
              </a:rPr>
              <a:t>-</a:t>
            </a:r>
            <a:r>
              <a:rPr lang="de-DE" sz="2800" dirty="0" smtClean="0">
                <a:solidFill>
                  <a:srgbClr val="000090"/>
                </a:solidFill>
              </a:rPr>
              <a:t>positive</a:t>
            </a:r>
            <a:r>
              <a:rPr lang="de-DE" sz="2800" dirty="0">
                <a:solidFill>
                  <a:srgbClr val="000090"/>
                </a:solidFill>
              </a:rPr>
              <a:t>, HER2-negative </a:t>
            </a:r>
            <a:r>
              <a:rPr lang="de-DE" sz="2800" dirty="0" err="1">
                <a:solidFill>
                  <a:srgbClr val="000090"/>
                </a:solidFill>
              </a:rPr>
              <a:t>advanced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breast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cancer</a:t>
            </a:r>
            <a:r>
              <a:rPr lang="de-DE" sz="2800" dirty="0">
                <a:solidFill>
                  <a:srgbClr val="000090"/>
                </a:solidFill>
              </a:rPr>
              <a:t>: </a:t>
            </a:r>
            <a:r>
              <a:rPr lang="de-DE" sz="2800" dirty="0" err="1">
                <a:solidFill>
                  <a:srgbClr val="000090"/>
                </a:solidFill>
              </a:rPr>
              <a:t>Results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from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the</a:t>
            </a:r>
            <a:r>
              <a:rPr lang="de-DE" sz="2800" dirty="0">
                <a:solidFill>
                  <a:srgbClr val="000090"/>
                </a:solidFill>
              </a:rPr>
              <a:t> </a:t>
            </a:r>
            <a:r>
              <a:rPr lang="de-DE" sz="2800" dirty="0" err="1">
                <a:solidFill>
                  <a:srgbClr val="000090"/>
                </a:solidFill>
              </a:rPr>
              <a:t>randomized</a:t>
            </a:r>
            <a:r>
              <a:rPr lang="de-DE" sz="2800" dirty="0">
                <a:solidFill>
                  <a:srgbClr val="000090"/>
                </a:solidFill>
              </a:rPr>
              <a:t> Phase III </a:t>
            </a:r>
            <a:r>
              <a:rPr lang="de-DE" sz="2800" b="1" dirty="0" smtClean="0">
                <a:solidFill>
                  <a:srgbClr val="000090"/>
                </a:solidFill>
              </a:rPr>
              <a:t>MONALEESA-7 </a:t>
            </a:r>
            <a:r>
              <a:rPr lang="de-DE" sz="2800" dirty="0" err="1">
                <a:solidFill>
                  <a:srgbClr val="000090"/>
                </a:solidFill>
              </a:rPr>
              <a:t>trial</a:t>
            </a:r>
            <a:endParaRPr lang="de-DE" sz="2800" dirty="0">
              <a:solidFill>
                <a:srgbClr val="00009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1560" y="5301208"/>
            <a:ext cx="7632848" cy="936104"/>
          </a:xfrm>
        </p:spPr>
        <p:txBody>
          <a:bodyPr/>
          <a:lstStyle/>
          <a:p>
            <a:r>
              <a:rPr lang="de-DE" sz="2000" dirty="0" err="1">
                <a:solidFill>
                  <a:srgbClr val="000090"/>
                </a:solidFill>
              </a:rPr>
              <a:t>Tripathy</a:t>
            </a:r>
            <a:r>
              <a:rPr lang="de-DE" sz="2000" dirty="0">
                <a:solidFill>
                  <a:srgbClr val="000090"/>
                </a:solidFill>
              </a:rPr>
              <a:t> D et al</a:t>
            </a:r>
            <a:r>
              <a:rPr lang="de-DE" sz="2000" dirty="0" smtClean="0">
                <a:solidFill>
                  <a:srgbClr val="000090"/>
                </a:solidFill>
              </a:rPr>
              <a:t>. </a:t>
            </a:r>
            <a:r>
              <a:rPr lang="de-DE" sz="2000" dirty="0">
                <a:solidFill>
                  <a:srgbClr val="000090"/>
                </a:solidFill>
              </a:rPr>
              <a:t>Oral Session </a:t>
            </a:r>
            <a:r>
              <a:rPr lang="de-DE" sz="2000" dirty="0" smtClean="0">
                <a:solidFill>
                  <a:srgbClr val="000090"/>
                </a:solidFill>
              </a:rPr>
              <a:t>– General </a:t>
            </a:r>
            <a:r>
              <a:rPr lang="de-DE" sz="2000" dirty="0">
                <a:solidFill>
                  <a:srgbClr val="000090"/>
                </a:solidFill>
              </a:rPr>
              <a:t>Session </a:t>
            </a:r>
            <a:r>
              <a:rPr lang="de-DE" sz="2000" dirty="0" smtClean="0">
                <a:solidFill>
                  <a:srgbClr val="000090"/>
                </a:solidFill>
              </a:rPr>
              <a:t>2</a:t>
            </a:r>
          </a:p>
          <a:p>
            <a:r>
              <a:rPr lang="de-DE" sz="2000" dirty="0" smtClean="0">
                <a:solidFill>
                  <a:srgbClr val="000090"/>
                </a:solidFill>
              </a:rPr>
              <a:t>Abstract </a:t>
            </a:r>
            <a:r>
              <a:rPr lang="de-DE" sz="2000" dirty="0" err="1">
                <a:solidFill>
                  <a:srgbClr val="000090"/>
                </a:solidFill>
              </a:rPr>
              <a:t>No</a:t>
            </a:r>
            <a:r>
              <a:rPr lang="de-DE" sz="2000" dirty="0">
                <a:solidFill>
                  <a:srgbClr val="000090"/>
                </a:solidFill>
              </a:rPr>
              <a:t>. </a:t>
            </a:r>
            <a:r>
              <a:rPr lang="de-DE" sz="2000" dirty="0" smtClean="0">
                <a:solidFill>
                  <a:srgbClr val="000090"/>
                </a:solidFill>
              </a:rPr>
              <a:t>GS2-05</a:t>
            </a:r>
            <a:endParaRPr lang="de-DE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3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2"/>
          <p:cNvSpPr>
            <a:spLocks noGrp="1"/>
          </p:cNvSpPr>
          <p:nvPr>
            <p:ph type="title"/>
          </p:nvPr>
        </p:nvSpPr>
        <p:spPr>
          <a:xfrm>
            <a:off x="395288" y="431800"/>
            <a:ext cx="8353425" cy="900113"/>
          </a:xfrm>
        </p:spPr>
        <p:txBody>
          <a:bodyPr/>
          <a:lstStyle/>
          <a:p>
            <a:r>
              <a:rPr lang="en-US" sz="3200">
                <a:solidFill>
                  <a:srgbClr val="000090"/>
                </a:solidFill>
                <a:latin typeface="Arial" charset="0"/>
                <a:cs typeface="ＭＳ Ｐゴシック" charset="0"/>
              </a:rPr>
              <a:t>MONALEESA-7 </a:t>
            </a:r>
            <a:r>
              <a:rPr lang="de-DE" sz="3200">
                <a:solidFill>
                  <a:srgbClr val="000090"/>
                </a:solidFill>
                <a:latin typeface="Arial" charset="0"/>
                <a:cs typeface="ＭＳ Ｐゴシック" charset="0"/>
              </a:rPr>
              <a:t>–</a:t>
            </a:r>
            <a:r>
              <a:rPr lang="en-US" sz="3200">
                <a:solidFill>
                  <a:srgbClr val="000090"/>
                </a:solidFill>
                <a:latin typeface="Arial" charset="0"/>
                <a:cs typeface="ＭＳ Ｐゴシック" charset="0"/>
              </a:rPr>
              <a:t> Accrual and analysis details</a:t>
            </a:r>
          </a:p>
        </p:txBody>
      </p:sp>
      <p:sp>
        <p:nvSpPr>
          <p:cNvPr id="30722" name="Inhaltsplatzhalter 4"/>
          <p:cNvSpPr>
            <a:spLocks noGrp="1"/>
          </p:cNvSpPr>
          <p:nvPr>
            <p:ph sz="quarter" idx="16"/>
          </p:nvPr>
        </p:nvSpPr>
        <p:spPr>
          <a:xfrm>
            <a:off x="1055688" y="5949950"/>
            <a:ext cx="7693025" cy="3429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90"/>
                </a:solidFill>
                <a:latin typeface="Arial" charset="0"/>
                <a:cs typeface="ＭＳ Ｐゴシック" charset="0"/>
              </a:rPr>
              <a:t>Goserelin included in all combinations</a:t>
            </a:r>
            <a:r>
              <a:rPr lang="en-US">
                <a:latin typeface="Arial" charset="0"/>
                <a:cs typeface="ＭＳ Ｐゴシック" charset="0"/>
              </a:rPr>
              <a:t>.</a:t>
            </a:r>
          </a:p>
        </p:txBody>
      </p:sp>
      <p:sp>
        <p:nvSpPr>
          <p:cNvPr id="30723" name="Fußzeilenplatzhalter 8"/>
          <p:cNvSpPr>
            <a:spLocks noGrp="1"/>
          </p:cNvSpPr>
          <p:nvPr>
            <p:ph type="ftr" sz="quarter" idx="17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>
                <a:solidFill>
                  <a:srgbClr val="000090"/>
                </a:solidFill>
              </a:rPr>
              <a:t>Mod. Tripathy D et al. SABCS 2017, Oral Session – General Session 2, Abstract No. GS2-05</a:t>
            </a:r>
          </a:p>
        </p:txBody>
      </p:sp>
      <p:sp>
        <p:nvSpPr>
          <p:cNvPr id="30724" name="Textfeld 1"/>
          <p:cNvSpPr txBox="1">
            <a:spLocks noChangeArrowheads="1"/>
          </p:cNvSpPr>
          <p:nvPr/>
        </p:nvSpPr>
        <p:spPr bwMode="auto">
          <a:xfrm>
            <a:off x="1698625" y="1820863"/>
            <a:ext cx="5688013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en-US" sz="1400" b="1">
                <a:solidFill>
                  <a:srgbClr val="000090"/>
                </a:solidFill>
              </a:rPr>
              <a:t>672 patients randomized </a:t>
            </a:r>
            <a:r>
              <a:rPr lang="en-US" sz="1400">
                <a:solidFill>
                  <a:srgbClr val="000090"/>
                </a:solidFill>
              </a:rPr>
              <a:t>between December 2014 and August 2016</a:t>
            </a:r>
          </a:p>
          <a:p>
            <a:pPr algn="ctr" eaLnBrk="1" hangingPunct="1">
              <a:spcBef>
                <a:spcPts val="300"/>
              </a:spcBef>
            </a:pPr>
            <a:r>
              <a:rPr lang="en-US" sz="1400" b="1">
                <a:solidFill>
                  <a:srgbClr val="000090"/>
                </a:solidFill>
              </a:rPr>
              <a:t>Data cut-off date:</a:t>
            </a:r>
            <a:r>
              <a:rPr lang="en-US" sz="1400">
                <a:solidFill>
                  <a:srgbClr val="000090"/>
                </a:solidFill>
              </a:rPr>
              <a:t> August 20, 2017 (318 events)</a:t>
            </a:r>
          </a:p>
          <a:p>
            <a:pPr algn="ctr" eaLnBrk="1" hangingPunct="1">
              <a:spcBef>
                <a:spcPts val="300"/>
              </a:spcBef>
            </a:pPr>
            <a:r>
              <a:rPr lang="en-US" sz="1400" b="1">
                <a:solidFill>
                  <a:srgbClr val="000090"/>
                </a:solidFill>
              </a:rPr>
              <a:t>Median time from randomization to data cut-off date:</a:t>
            </a:r>
            <a:r>
              <a:rPr lang="en-US" sz="1400">
                <a:solidFill>
                  <a:srgbClr val="000090"/>
                </a:solidFill>
              </a:rPr>
              <a:t> 19.2 months</a:t>
            </a:r>
            <a:endParaRPr lang="en-US" sz="1400" b="1">
              <a:solidFill>
                <a:srgbClr val="000090"/>
              </a:solidFill>
            </a:endParaRPr>
          </a:p>
        </p:txBody>
      </p:sp>
      <p:grpSp>
        <p:nvGrpSpPr>
          <p:cNvPr id="30725" name="Gruppieren 10"/>
          <p:cNvGrpSpPr>
            <a:grpSpLocks/>
          </p:cNvGrpSpPr>
          <p:nvPr/>
        </p:nvGrpSpPr>
        <p:grpSpPr bwMode="auto">
          <a:xfrm>
            <a:off x="395288" y="2997200"/>
            <a:ext cx="2857500" cy="2427288"/>
            <a:chOff x="465782" y="2616715"/>
            <a:chExt cx="2858019" cy="2428290"/>
          </a:xfrm>
        </p:grpSpPr>
        <p:sp>
          <p:nvSpPr>
            <p:cNvPr id="30735" name="AutoShape 9"/>
            <p:cNvSpPr>
              <a:spLocks noChangeArrowheads="1"/>
            </p:cNvSpPr>
            <p:nvPr/>
          </p:nvSpPr>
          <p:spPr bwMode="auto">
            <a:xfrm>
              <a:off x="467544" y="2616715"/>
              <a:ext cx="2856257" cy="699507"/>
            </a:xfrm>
            <a:prstGeom prst="roundRect">
              <a:avLst>
                <a:gd name="adj" fmla="val 11301"/>
              </a:avLst>
            </a:prstGeom>
            <a:solidFill>
              <a:srgbClr val="FFD651"/>
            </a:solidFill>
            <a:ln w="28575">
              <a:solidFill>
                <a:srgbClr val="A96B49"/>
              </a:solidFill>
              <a:round/>
              <a:headEnd/>
              <a:tailEnd/>
            </a:ln>
          </p:spPr>
          <p:txBody>
            <a:bodyPr lIns="18000" tIns="44450" rIns="18000" bIns="44450" anchor="ctr"/>
            <a:lstStyle/>
            <a:p>
              <a:pPr algn="ctr" defTabSz="892175">
                <a:spcBef>
                  <a:spcPts val="200"/>
                </a:spcBef>
              </a:pPr>
              <a:r>
                <a:rPr lang="en-US" altLang="zh-CN" sz="1400" b="1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Ribociclib</a:t>
              </a:r>
            </a:p>
          </p:txBody>
        </p:sp>
        <p:sp>
          <p:nvSpPr>
            <p:cNvPr id="30736" name="AutoShape 9"/>
            <p:cNvSpPr>
              <a:spLocks noChangeArrowheads="1"/>
            </p:cNvSpPr>
            <p:nvPr/>
          </p:nvSpPr>
          <p:spPr bwMode="auto">
            <a:xfrm>
              <a:off x="465782" y="3573711"/>
              <a:ext cx="1386000" cy="562061"/>
            </a:xfrm>
            <a:prstGeom prst="roundRect">
              <a:avLst>
                <a:gd name="adj" fmla="val 11301"/>
              </a:avLst>
            </a:prstGeom>
            <a:solidFill>
              <a:srgbClr val="FFD651"/>
            </a:solidFill>
            <a:ln w="28575">
              <a:solidFill>
                <a:srgbClr val="A96B49"/>
              </a:solidFill>
              <a:round/>
              <a:headEnd/>
              <a:tailEnd/>
            </a:ln>
          </p:spPr>
          <p:txBody>
            <a:bodyPr lIns="18000" tIns="44450" rIns="18000" bIns="44450" anchor="ctr"/>
            <a:lstStyle/>
            <a:p>
              <a:pPr algn="ctr" defTabSz="892175">
                <a:spcBef>
                  <a:spcPts val="200"/>
                </a:spcBef>
              </a:pPr>
              <a:r>
                <a:rPr lang="en-US" altLang="zh-CN" sz="1200" b="1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+ Tamoxifen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200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n=87</a:t>
              </a:r>
            </a:p>
          </p:txBody>
        </p:sp>
        <p:sp>
          <p:nvSpPr>
            <p:cNvPr id="30737" name="AutoShape 9"/>
            <p:cNvSpPr>
              <a:spLocks noChangeArrowheads="1"/>
            </p:cNvSpPr>
            <p:nvPr/>
          </p:nvSpPr>
          <p:spPr bwMode="auto">
            <a:xfrm>
              <a:off x="1833934" y="3552819"/>
              <a:ext cx="1384183" cy="562061"/>
            </a:xfrm>
            <a:prstGeom prst="roundRect">
              <a:avLst>
                <a:gd name="adj" fmla="val 11301"/>
              </a:avLst>
            </a:prstGeom>
            <a:solidFill>
              <a:srgbClr val="FFD651"/>
            </a:solidFill>
            <a:ln w="28575">
              <a:solidFill>
                <a:srgbClr val="A96B49"/>
              </a:solidFill>
              <a:round/>
              <a:headEnd/>
              <a:tailEnd/>
            </a:ln>
          </p:spPr>
          <p:txBody>
            <a:bodyPr lIns="18000" tIns="44450" rIns="18000" bIns="44450" anchor="ctr"/>
            <a:lstStyle/>
            <a:p>
              <a:pPr algn="ctr" defTabSz="892175">
                <a:spcBef>
                  <a:spcPts val="200"/>
                </a:spcBef>
              </a:pPr>
              <a:r>
                <a:rPr lang="en-US" altLang="zh-CN" sz="1200" b="1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+ NSAI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200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n=248</a:t>
              </a:r>
            </a:p>
          </p:txBody>
        </p:sp>
        <p:sp>
          <p:nvSpPr>
            <p:cNvPr id="30738" name="AutoShape 9"/>
            <p:cNvSpPr>
              <a:spLocks noChangeArrowheads="1"/>
            </p:cNvSpPr>
            <p:nvPr/>
          </p:nvSpPr>
          <p:spPr bwMode="auto">
            <a:xfrm>
              <a:off x="465782" y="4345498"/>
              <a:ext cx="2856257" cy="699507"/>
            </a:xfrm>
            <a:prstGeom prst="roundRect">
              <a:avLst>
                <a:gd name="adj" fmla="val 11301"/>
              </a:avLst>
            </a:prstGeom>
            <a:solidFill>
              <a:srgbClr val="FFD651"/>
            </a:solidFill>
            <a:ln w="28575">
              <a:solidFill>
                <a:srgbClr val="A96B49"/>
              </a:solidFill>
              <a:round/>
              <a:headEnd/>
              <a:tailEnd/>
            </a:ln>
          </p:spPr>
          <p:txBody>
            <a:bodyPr lIns="18000" tIns="44450" rIns="18000" bIns="44450" anchor="ctr"/>
            <a:lstStyle/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Received treatment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n=335</a:t>
              </a:r>
            </a:p>
          </p:txBody>
        </p:sp>
      </p:grpSp>
      <p:grpSp>
        <p:nvGrpSpPr>
          <p:cNvPr id="30726" name="Gruppieren 11"/>
          <p:cNvGrpSpPr>
            <a:grpSpLocks/>
          </p:cNvGrpSpPr>
          <p:nvPr/>
        </p:nvGrpSpPr>
        <p:grpSpPr bwMode="auto">
          <a:xfrm>
            <a:off x="5794375" y="3044825"/>
            <a:ext cx="2855913" cy="2379663"/>
            <a:chOff x="465782" y="2664478"/>
            <a:chExt cx="2856258" cy="2380527"/>
          </a:xfrm>
        </p:grpSpPr>
        <p:sp>
          <p:nvSpPr>
            <p:cNvPr id="30731" name="AutoShape 9"/>
            <p:cNvSpPr>
              <a:spLocks noChangeArrowheads="1"/>
            </p:cNvSpPr>
            <p:nvPr/>
          </p:nvSpPr>
          <p:spPr bwMode="auto">
            <a:xfrm>
              <a:off x="465783" y="2664478"/>
              <a:ext cx="2856257" cy="699507"/>
            </a:xfrm>
            <a:prstGeom prst="roundRect">
              <a:avLst>
                <a:gd name="adj" fmla="val 11301"/>
              </a:avLst>
            </a:prstGeom>
            <a:solidFill>
              <a:srgbClr val="FF000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lIns="18000" tIns="44450" rIns="18000" bIns="44450" anchor="ctr"/>
            <a:lstStyle/>
            <a:p>
              <a:pPr algn="ctr" defTabSz="892175">
                <a:spcBef>
                  <a:spcPts val="200"/>
                </a:spcBef>
              </a:pPr>
              <a:r>
                <a:rPr lang="en-US" altLang="zh-CN" sz="1400" b="1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Placebo</a:t>
              </a:r>
            </a:p>
          </p:txBody>
        </p:sp>
        <p:sp>
          <p:nvSpPr>
            <p:cNvPr id="30732" name="AutoShape 9"/>
            <p:cNvSpPr>
              <a:spLocks noChangeArrowheads="1"/>
            </p:cNvSpPr>
            <p:nvPr/>
          </p:nvSpPr>
          <p:spPr bwMode="auto">
            <a:xfrm>
              <a:off x="465782" y="3573711"/>
              <a:ext cx="1386000" cy="562061"/>
            </a:xfrm>
            <a:prstGeom prst="roundRect">
              <a:avLst>
                <a:gd name="adj" fmla="val 11301"/>
              </a:avLst>
            </a:prstGeom>
            <a:solidFill>
              <a:srgbClr val="FF000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lIns="18000" tIns="44450" rIns="18000" bIns="44450" anchor="ctr"/>
            <a:lstStyle/>
            <a:p>
              <a:pPr algn="ctr" defTabSz="892175">
                <a:spcBef>
                  <a:spcPts val="200"/>
                </a:spcBef>
              </a:pPr>
              <a:r>
                <a:rPr lang="en-US" altLang="zh-CN" sz="1200" b="1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+ Tamoxifen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200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n=90</a:t>
              </a:r>
            </a:p>
          </p:txBody>
        </p:sp>
        <p:sp>
          <p:nvSpPr>
            <p:cNvPr id="30733" name="AutoShape 9"/>
            <p:cNvSpPr>
              <a:spLocks noChangeArrowheads="1"/>
            </p:cNvSpPr>
            <p:nvPr/>
          </p:nvSpPr>
          <p:spPr bwMode="auto">
            <a:xfrm>
              <a:off x="1937857" y="3573711"/>
              <a:ext cx="1384183" cy="562061"/>
            </a:xfrm>
            <a:prstGeom prst="roundRect">
              <a:avLst>
                <a:gd name="adj" fmla="val 11301"/>
              </a:avLst>
            </a:prstGeom>
            <a:solidFill>
              <a:srgbClr val="FF000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lIns="18000" tIns="44450" rIns="18000" bIns="44450" anchor="ctr"/>
            <a:lstStyle/>
            <a:p>
              <a:pPr algn="ctr" defTabSz="892175">
                <a:spcBef>
                  <a:spcPts val="200"/>
                </a:spcBef>
              </a:pPr>
              <a:r>
                <a:rPr lang="en-US" altLang="zh-CN" sz="1200" b="1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+ NSAI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200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n=247</a:t>
              </a:r>
            </a:p>
          </p:txBody>
        </p:sp>
        <p:sp>
          <p:nvSpPr>
            <p:cNvPr id="30734" name="AutoShape 9"/>
            <p:cNvSpPr>
              <a:spLocks noChangeArrowheads="1"/>
            </p:cNvSpPr>
            <p:nvPr/>
          </p:nvSpPr>
          <p:spPr bwMode="auto">
            <a:xfrm>
              <a:off x="465782" y="4345498"/>
              <a:ext cx="2856257" cy="699507"/>
            </a:xfrm>
            <a:prstGeom prst="roundRect">
              <a:avLst>
                <a:gd name="adj" fmla="val 11301"/>
              </a:avLst>
            </a:prstGeom>
            <a:solidFill>
              <a:srgbClr val="FF0000"/>
            </a:solidFill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 lIns="18000" tIns="44450" rIns="18000" bIns="44450" anchor="ctr"/>
            <a:lstStyle/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Received treatment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rgbClr val="000090"/>
                  </a:solidFill>
                  <a:latin typeface="Imago" charset="0"/>
                  <a:cs typeface="Arial Unicode MS" charset="0"/>
                </a:rPr>
                <a:t>n=337</a:t>
              </a:r>
            </a:p>
          </p:txBody>
        </p:sp>
      </p:grpSp>
      <p:cxnSp>
        <p:nvCxnSpPr>
          <p:cNvPr id="18" name="Gerader Verbinder 17"/>
          <p:cNvCxnSpPr>
            <a:stCxn id="30737" idx="3"/>
            <a:endCxn id="30732" idx="1"/>
          </p:cNvCxnSpPr>
          <p:nvPr/>
        </p:nvCxnSpPr>
        <p:spPr bwMode="auto">
          <a:xfrm>
            <a:off x="3148013" y="4214813"/>
            <a:ext cx="2646362" cy="20637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>
            <a:stCxn id="30738" idx="3"/>
            <a:endCxn id="30734" idx="1"/>
          </p:cNvCxnSpPr>
          <p:nvPr/>
        </p:nvCxnSpPr>
        <p:spPr bwMode="auto">
          <a:xfrm>
            <a:off x="3251200" y="5075238"/>
            <a:ext cx="2543175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Textfeld 21"/>
          <p:cNvSpPr txBox="1">
            <a:spLocks noChangeArrowheads="1"/>
          </p:cNvSpPr>
          <p:nvPr/>
        </p:nvSpPr>
        <p:spPr bwMode="auto">
          <a:xfrm>
            <a:off x="3938588" y="4100513"/>
            <a:ext cx="1208087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1200">
                <a:solidFill>
                  <a:srgbClr val="000090"/>
                </a:solidFill>
              </a:rPr>
              <a:t>Full analysis </a:t>
            </a:r>
            <a:r>
              <a:rPr lang="en-US" sz="1200">
                <a:solidFill>
                  <a:srgbClr val="000000"/>
                </a:solidFill>
              </a:rPr>
              <a:t>set</a:t>
            </a:r>
          </a:p>
        </p:txBody>
      </p:sp>
      <p:sp>
        <p:nvSpPr>
          <p:cNvPr id="30730" name="Textfeld 22"/>
          <p:cNvSpPr txBox="1">
            <a:spLocks noChangeArrowheads="1"/>
          </p:cNvSpPr>
          <p:nvPr/>
        </p:nvSpPr>
        <p:spPr bwMode="auto">
          <a:xfrm>
            <a:off x="3938588" y="4937125"/>
            <a:ext cx="1208087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1200">
                <a:solidFill>
                  <a:srgbClr val="000090"/>
                </a:solidFill>
              </a:rPr>
              <a:t>Safety set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2"/>
          <p:cNvSpPr>
            <a:spLocks noGrp="1"/>
          </p:cNvSpPr>
          <p:nvPr>
            <p:ph type="title"/>
          </p:nvPr>
        </p:nvSpPr>
        <p:spPr>
          <a:xfrm>
            <a:off x="395288" y="431800"/>
            <a:ext cx="8353425" cy="900113"/>
          </a:xfrm>
        </p:spPr>
        <p:txBody>
          <a:bodyPr/>
          <a:lstStyle/>
          <a:p>
            <a:r>
              <a:rPr lang="de-DE" sz="3200">
                <a:solidFill>
                  <a:srgbClr val="000090"/>
                </a:solidFill>
                <a:latin typeface="Arial" charset="0"/>
                <a:cs typeface="ＭＳ Ｐゴシック" charset="0"/>
              </a:rPr>
              <a:t>MONALEESA 7 – PFS by endocrine therapy partner (investigator-assessed) </a:t>
            </a:r>
          </a:p>
        </p:txBody>
      </p:sp>
      <p:sp>
        <p:nvSpPr>
          <p:cNvPr id="31746" name="Inhaltsplatzhalter 4"/>
          <p:cNvSpPr>
            <a:spLocks noGrp="1"/>
          </p:cNvSpPr>
          <p:nvPr>
            <p:ph sz="quarter" idx="16"/>
          </p:nvPr>
        </p:nvSpPr>
        <p:spPr>
          <a:xfrm>
            <a:off x="1055688" y="5949950"/>
            <a:ext cx="7693025" cy="3429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>
                <a:solidFill>
                  <a:srgbClr val="000090"/>
                </a:solidFill>
                <a:latin typeface="Arial" charset="0"/>
                <a:cs typeface="ＭＳ Ｐゴシック" charset="0"/>
              </a:rPr>
              <a:t>Goserelin included in all combinations</a:t>
            </a:r>
            <a:r>
              <a:rPr lang="de-DE">
                <a:latin typeface="Arial" charset="0"/>
                <a:cs typeface="ＭＳ Ｐゴシック" charset="0"/>
              </a:rPr>
              <a:t>.</a:t>
            </a:r>
          </a:p>
        </p:txBody>
      </p:sp>
      <p:sp>
        <p:nvSpPr>
          <p:cNvPr id="31747" name="Fußzeilenplatzhalter 8"/>
          <p:cNvSpPr>
            <a:spLocks noGrp="1"/>
          </p:cNvSpPr>
          <p:nvPr>
            <p:ph type="ftr" sz="quarter" idx="17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000">
                <a:solidFill>
                  <a:srgbClr val="000090"/>
                </a:solidFill>
              </a:rPr>
              <a:t>Mod. Tripathy D et al. SABCS 2017, Oral Session – General Session 2, Abstract No. GS2-05</a:t>
            </a:r>
          </a:p>
        </p:txBody>
      </p:sp>
      <p:graphicFrame>
        <p:nvGraphicFramePr>
          <p:cNvPr id="20" name="Inhaltsplatzhalter 3"/>
          <p:cNvGraphicFramePr>
            <a:graphicFrameLocks/>
          </p:cNvGraphicFramePr>
          <p:nvPr/>
        </p:nvGraphicFramePr>
        <p:xfrm>
          <a:off x="395288" y="2276475"/>
          <a:ext cx="8367713" cy="27305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809045"/>
                <a:gridCol w="1389667"/>
                <a:gridCol w="1389667"/>
                <a:gridCol w="1389667"/>
                <a:gridCol w="1389667"/>
              </a:tblGrid>
              <a:tr h="532918"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1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PFS (investigator assessment)</a:t>
                      </a:r>
                      <a:endParaRPr lang="en-US" sz="1400" b="1" noProof="0" dirty="0">
                        <a:solidFill>
                          <a:srgbClr val="000090"/>
                        </a:solidFill>
                        <a:latin typeface="Imago" pitchFamily="34" charset="0"/>
                      </a:endParaRPr>
                    </a:p>
                  </a:txBody>
                  <a:tcPr marL="91531" marR="91531" marT="45716" marB="457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noProof="0" dirty="0" err="1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Tamoxifen</a:t>
                      </a:r>
                      <a:endParaRPr lang="en-US" sz="1400" b="1" noProof="0" dirty="0" smtClean="0">
                        <a:solidFill>
                          <a:srgbClr val="000090"/>
                        </a:solidFill>
                        <a:latin typeface="Imago" pitchFamily="34" charset="0"/>
                      </a:endParaRPr>
                    </a:p>
                  </a:txBody>
                  <a:tcPr marL="91531" marR="91531" marT="45716" marB="4571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NSAI</a:t>
                      </a:r>
                    </a:p>
                  </a:txBody>
                  <a:tcPr marL="91531" marR="91531" marT="45716" marB="4571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907112">
                <a:tc vMerge="1">
                  <a:txBody>
                    <a:bodyPr/>
                    <a:lstStyle/>
                    <a:p>
                      <a:pPr algn="l"/>
                      <a:endParaRPr lang="en-US" sz="1400" noProof="0" dirty="0">
                        <a:solidFill>
                          <a:schemeClr val="bg1"/>
                        </a:solidFill>
                        <a:latin typeface="Imago" pitchFamily="34" charset="0"/>
                      </a:endParaRPr>
                    </a:p>
                  </a:txBody>
                  <a:tcPr marL="91527" marR="915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Ribociclib</a:t>
                      </a:r>
                      <a:r>
                        <a:rPr lang="en-US" sz="1400" b="1" baseline="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 arm</a:t>
                      </a:r>
                    </a:p>
                    <a:p>
                      <a:pPr algn="ctr"/>
                      <a:r>
                        <a:rPr lang="en-US" sz="1400" b="1" baseline="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n=87</a:t>
                      </a:r>
                      <a:endParaRPr lang="en-US" sz="1400" b="1" noProof="0" dirty="0" smtClean="0">
                        <a:solidFill>
                          <a:srgbClr val="000090"/>
                        </a:solidFill>
                        <a:latin typeface="Imago" pitchFamily="34" charset="0"/>
                      </a:endParaRPr>
                    </a:p>
                  </a:txBody>
                  <a:tcPr marL="91531" marR="91531" marT="45716" marB="4571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Placebo arm n=90</a:t>
                      </a:r>
                    </a:p>
                  </a:txBody>
                  <a:tcPr marL="91531" marR="91531" marT="45716" marB="4571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Ribociclib</a:t>
                      </a:r>
                      <a:r>
                        <a:rPr lang="en-US" sz="1400" b="1" baseline="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 arm</a:t>
                      </a:r>
                    </a:p>
                    <a:p>
                      <a:pPr algn="ctr"/>
                      <a:r>
                        <a:rPr lang="en-US" sz="1400" b="1" baseline="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n=248</a:t>
                      </a:r>
                      <a:endParaRPr lang="en-US" sz="1400" b="1" noProof="0" dirty="0" smtClean="0">
                        <a:solidFill>
                          <a:srgbClr val="000090"/>
                        </a:solidFill>
                        <a:latin typeface="Imago" pitchFamily="34" charset="0"/>
                      </a:endParaRPr>
                    </a:p>
                  </a:txBody>
                  <a:tcPr marL="91531" marR="91531" marT="45716" marB="4571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Placebo arm n=247</a:t>
                      </a:r>
                    </a:p>
                  </a:txBody>
                  <a:tcPr marL="91531" marR="91531" marT="45716" marB="4571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  <a:tr h="3509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i="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Number</a:t>
                      </a:r>
                      <a:r>
                        <a:rPr lang="en-US" altLang="ja-JP" sz="1400" b="1" i="0" kern="1200" baseline="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 of events, n</a:t>
                      </a:r>
                      <a:endParaRPr lang="en-US" altLang="ja-JP" sz="1400" b="1" i="0" kern="1200" noProof="0" dirty="0" smtClean="0">
                        <a:solidFill>
                          <a:srgbClr val="000090"/>
                        </a:solidFill>
                        <a:latin typeface="Imago" pitchFamily="34" charset="0"/>
                        <a:ea typeface="+mn-ea"/>
                        <a:cs typeface="+mn-cs"/>
                      </a:endParaRPr>
                    </a:p>
                  </a:txBody>
                  <a:tcPr marL="91531" marR="91531" marT="45716" marB="457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39</a:t>
                      </a:r>
                      <a:endParaRPr lang="en-US" altLang="ja-JP" sz="1400" kern="1200" noProof="0" dirty="0">
                        <a:solidFill>
                          <a:srgbClr val="000090"/>
                        </a:solidFill>
                        <a:latin typeface="Imago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35997" marB="359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55</a:t>
                      </a:r>
                      <a:endParaRPr lang="en-US" altLang="ja-JP" sz="1400" kern="1200" noProof="0" dirty="0">
                        <a:solidFill>
                          <a:srgbClr val="000090"/>
                        </a:solidFill>
                        <a:latin typeface="Imago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35997" marB="359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92</a:t>
                      </a:r>
                      <a:endParaRPr lang="en-US" altLang="ja-JP" sz="1400" kern="1200" noProof="0" dirty="0">
                        <a:solidFill>
                          <a:srgbClr val="000090"/>
                        </a:solidFill>
                        <a:latin typeface="Imago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35997" marB="359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132</a:t>
                      </a:r>
                      <a:endParaRPr lang="en-US" altLang="ja-JP" sz="1400" kern="1200" noProof="0" dirty="0">
                        <a:solidFill>
                          <a:srgbClr val="000090"/>
                        </a:solidFill>
                        <a:latin typeface="Imago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35997" marB="359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86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Median PFS,</a:t>
                      </a:r>
                      <a:r>
                        <a:rPr lang="en-US" altLang="ja-JP" sz="1400" b="0" kern="1200" baseline="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 months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(95% CI)</a:t>
                      </a:r>
                    </a:p>
                  </a:txBody>
                  <a:tcPr marL="91531" marR="91531" marT="45716" marB="457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22.1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(16.6–24.7)</a:t>
                      </a:r>
                      <a:endParaRPr lang="en-US" altLang="ja-JP" sz="1400" kern="1200" noProof="0" dirty="0">
                        <a:solidFill>
                          <a:srgbClr val="000090"/>
                        </a:solidFill>
                        <a:latin typeface="Imago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35997" marB="359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11.0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(9.1–16.4)</a:t>
                      </a:r>
                    </a:p>
                  </a:txBody>
                  <a:tcPr marL="91444" marR="91444" marT="35997" marB="359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27.5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(19.1–NR)</a:t>
                      </a:r>
                      <a:endParaRPr lang="en-US" altLang="ja-JP" sz="1400" kern="1200" noProof="0" dirty="0">
                        <a:solidFill>
                          <a:srgbClr val="000090"/>
                        </a:solidFill>
                        <a:latin typeface="Imago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35997" marB="359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13.8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(12.6–17.4)</a:t>
                      </a:r>
                    </a:p>
                  </a:txBody>
                  <a:tcPr marL="91444" marR="91444" marT="35997" marB="359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9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Hazard</a:t>
                      </a:r>
                      <a:r>
                        <a:rPr lang="en-US" altLang="ja-JP" sz="1400" kern="1200" baseline="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</a:rPr>
                        <a:t> ratio (95% CI)</a:t>
                      </a:r>
                      <a:endParaRPr lang="en-US" altLang="ja-JP" sz="1400" b="1" kern="1200" noProof="0" dirty="0" smtClean="0">
                        <a:solidFill>
                          <a:srgbClr val="000090"/>
                        </a:solidFill>
                        <a:latin typeface="Imago" pitchFamily="34" charset="0"/>
                        <a:ea typeface="+mn-ea"/>
                        <a:cs typeface="+mn-cs"/>
                      </a:endParaRPr>
                    </a:p>
                  </a:txBody>
                  <a:tcPr marL="91531" marR="91531" marT="45716" marB="457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9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b="1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0.585</a:t>
                      </a:r>
                      <a:r>
                        <a:rPr lang="en-US" altLang="ja-JP" sz="1400" b="1" kern="1200" baseline="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 (0.387–0.884)</a:t>
                      </a:r>
                      <a:endParaRPr lang="en-US" altLang="ja-JP" sz="1400" b="1" kern="1200" noProof="0" dirty="0">
                        <a:solidFill>
                          <a:srgbClr val="000090"/>
                        </a:solidFill>
                        <a:latin typeface="Imago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35997" marB="359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9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altLang="ja-JP" sz="1400" b="1" kern="1200" noProof="0" dirty="0" smtClean="0">
                          <a:solidFill>
                            <a:srgbClr val="000090"/>
                          </a:solidFill>
                          <a:latin typeface="Imago" pitchFamily="34" charset="0"/>
                          <a:ea typeface="+mn-ea"/>
                          <a:cs typeface="+mn-cs"/>
                        </a:rPr>
                        <a:t>0.569 (0.436–0.743)</a:t>
                      </a:r>
                      <a:endParaRPr lang="en-US" altLang="ja-JP" sz="1400" b="1" kern="1200" noProof="0" dirty="0">
                        <a:solidFill>
                          <a:srgbClr val="000090"/>
                        </a:solidFill>
                        <a:latin typeface="Imago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35997" marB="359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9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2843213" y="4076700"/>
            <a:ext cx="6553200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8892480" cy="1124744"/>
          </a:xfrm>
        </p:spPr>
        <p:txBody>
          <a:bodyPr/>
          <a:lstStyle/>
          <a:p>
            <a:r>
              <a:rPr lang="de-DE" sz="3200">
                <a:solidFill>
                  <a:srgbClr val="000090"/>
                </a:solidFill>
                <a:latin typeface="Arial" charset="0"/>
                <a:cs typeface="ＭＳ Ｐゴシック" charset="0"/>
              </a:rPr>
              <a:t>MONALEESA 7 </a:t>
            </a:r>
            <a:endParaRPr lang="de-DE" sz="3200">
              <a:latin typeface="Arial" charset="0"/>
              <a:cs typeface="ＭＳ Ｐゴシック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sz="quarter" idx="12"/>
          </p:nvPr>
        </p:nvSpPr>
        <p:spPr>
          <a:xfrm>
            <a:off x="394575" y="1219200"/>
            <a:ext cx="8353425" cy="2590800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90"/>
                </a:solidFill>
              </a:rPr>
              <a:t>Erste Studie zum Erstlinieneinsatz eines  CDK4/6 Inhibitor ausschl. bei prämenopausalen Patientinnen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90"/>
                </a:solidFill>
              </a:rPr>
              <a:t>HR 0,55; PFS 24 vs. 13 Monate konsistent zu den Gesamtstudien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000090"/>
                </a:solidFill>
              </a:rPr>
              <a:t>Benefit</a:t>
            </a:r>
            <a:r>
              <a:rPr lang="de-DE" sz="2000" dirty="0">
                <a:solidFill>
                  <a:srgbClr val="000090"/>
                </a:solidFill>
              </a:rPr>
              <a:t> mit Tam vs. Al </a:t>
            </a:r>
            <a:r>
              <a:rPr lang="de-DE" sz="2000" dirty="0" smtClean="0">
                <a:solidFill>
                  <a:srgbClr val="000090"/>
                </a:solidFill>
              </a:rPr>
              <a:t>vergleichbar</a:t>
            </a:r>
          </a:p>
          <a:p>
            <a:r>
              <a:rPr lang="de-DE" sz="2000" dirty="0" smtClean="0">
                <a:solidFill>
                  <a:srgbClr val="000090"/>
                </a:solidFill>
              </a:rPr>
              <a:t>Toxizitätsprofil entsprechend der Gesamtstudien</a:t>
            </a:r>
          </a:p>
          <a:p>
            <a:r>
              <a:rPr lang="de-DE" sz="2000" dirty="0" smtClean="0">
                <a:solidFill>
                  <a:srgbClr val="000090"/>
                </a:solidFill>
              </a:rPr>
              <a:t>Lebensqualitätsanalyse signifikant günstiger für die Kombination mit </a:t>
            </a:r>
            <a:r>
              <a:rPr lang="de-DE" sz="2000" dirty="0" err="1" smtClean="0">
                <a:solidFill>
                  <a:srgbClr val="000090"/>
                </a:solidFill>
              </a:rPr>
              <a:t>Ribociclib</a:t>
            </a:r>
            <a:endParaRPr lang="de-DE" sz="20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Inhaltsplatzhalt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31683" r="12740" b="13336"/>
          <a:stretch>
            <a:fillRect/>
          </a:stretch>
        </p:blipFill>
        <p:spPr bwMode="auto">
          <a:xfrm>
            <a:off x="1066800" y="3933056"/>
            <a:ext cx="6476999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966913"/>
            <a:ext cx="498633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20638" y="1124744"/>
            <a:ext cx="8351837" cy="467519"/>
          </a:xfrm>
        </p:spPr>
        <p:txBody>
          <a:bodyPr/>
          <a:lstStyle/>
          <a:p>
            <a:r>
              <a:rPr lang="en-US" sz="2400">
                <a:solidFill>
                  <a:srgbClr val="000090"/>
                </a:solidFill>
                <a:latin typeface="Arial" charset="0"/>
                <a:cs typeface="ＭＳ Ｐゴシック" charset="0"/>
              </a:rPr>
              <a:t>Efficacy of CDK4/6 inhibitors in patients ≥70</a:t>
            </a:r>
          </a:p>
        </p:txBody>
      </p:sp>
      <p:sp>
        <p:nvSpPr>
          <p:cNvPr id="34819" name="Fußzeilenplatzhalter 2"/>
          <p:cNvSpPr>
            <a:spLocks noGrp="1"/>
          </p:cNvSpPr>
          <p:nvPr>
            <p:ph type="ftr" sz="quarter" idx="17"/>
          </p:nvPr>
        </p:nvSpPr>
        <p:spPr>
          <a:xfrm>
            <a:off x="533400" y="6248400"/>
            <a:ext cx="53340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 dirty="0">
                <a:solidFill>
                  <a:srgbClr val="000090"/>
                </a:solidFill>
              </a:rPr>
              <a:t>Mod. Singh H et al. SABCS 2017, Oral Session – General Session 5, Abstract No.  GS5-06</a:t>
            </a:r>
            <a:endParaRPr lang="de-DE" sz="1000" dirty="0">
              <a:solidFill>
                <a:srgbClr val="000090"/>
              </a:solidFill>
            </a:endParaRPr>
          </a:p>
        </p:txBody>
      </p:sp>
      <p:sp>
        <p:nvSpPr>
          <p:cNvPr id="34820" name="Textfeld 6"/>
          <p:cNvSpPr txBox="1">
            <a:spLocks noChangeArrowheads="1"/>
          </p:cNvSpPr>
          <p:nvPr/>
        </p:nvSpPr>
        <p:spPr bwMode="auto">
          <a:xfrm rot="-5400000">
            <a:off x="-943768" y="3237706"/>
            <a:ext cx="2995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1200" b="1">
                <a:solidFill>
                  <a:srgbClr val="000000"/>
                </a:solidFill>
              </a:rPr>
              <a:t>Progression free probability</a:t>
            </a:r>
          </a:p>
        </p:txBody>
      </p:sp>
      <p:sp>
        <p:nvSpPr>
          <p:cNvPr id="34821" name="Textfeld 7"/>
          <p:cNvSpPr txBox="1">
            <a:spLocks noChangeArrowheads="1"/>
          </p:cNvSpPr>
          <p:nvPr/>
        </p:nvSpPr>
        <p:spPr bwMode="auto">
          <a:xfrm>
            <a:off x="2370138" y="4964113"/>
            <a:ext cx="1630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1200" b="1">
                <a:solidFill>
                  <a:srgbClr val="000000"/>
                </a:solidFill>
              </a:rPr>
              <a:t>Months</a:t>
            </a:r>
          </a:p>
        </p:txBody>
      </p:sp>
      <p:graphicFrame>
        <p:nvGraphicFramePr>
          <p:cNvPr id="13" name="表 3"/>
          <p:cNvGraphicFramePr>
            <a:graphicFrameLocks noGrp="1"/>
          </p:cNvGraphicFramePr>
          <p:nvPr/>
        </p:nvGraphicFramePr>
        <p:xfrm>
          <a:off x="5508625" y="1700213"/>
          <a:ext cx="3527425" cy="2233613"/>
        </p:xfrm>
        <a:graphic>
          <a:graphicData uri="http://schemas.openxmlformats.org/drawingml/2006/table">
            <a:tbl>
              <a:tblPr/>
              <a:tblGrid>
                <a:gridCol w="1536604"/>
                <a:gridCol w="1990821"/>
              </a:tblGrid>
              <a:tr h="2913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+mn-lt"/>
                        <a:ea typeface="MS PGothic" pitchFamily="34" charset="-128"/>
                      </a:endParaRPr>
                    </a:p>
                  </a:txBody>
                  <a:tcPr marL="91415" marR="91415" marT="45748" marB="4574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>
                          <a:solidFill>
                            <a:srgbClr val="000090"/>
                          </a:solidFill>
                        </a:rPr>
                        <a:t>Median</a:t>
                      </a:r>
                      <a:r>
                        <a:rPr lang="de-DE" sz="1200" b="1" baseline="0" dirty="0" smtClean="0">
                          <a:solidFill>
                            <a:srgbClr val="000090"/>
                          </a:solidFill>
                        </a:rPr>
                        <a:t> PFS (95% CI)</a:t>
                      </a:r>
                      <a:endParaRPr lang="de-DE" sz="12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15" marR="91415"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568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000090"/>
                          </a:solidFill>
                        </a:rPr>
                        <a:t>Age ≥70 CDK4/6 (n=280)</a:t>
                      </a:r>
                      <a:endParaRPr lang="de-DE" sz="12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15" marR="91415" marT="45748" marB="4574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>
                          <a:solidFill>
                            <a:srgbClr val="000090"/>
                          </a:solidFill>
                        </a:rPr>
                        <a:t>NR (25.1 </a:t>
                      </a:r>
                      <a:r>
                        <a:rPr lang="de-DE" sz="1200" b="0" dirty="0" err="1" smtClean="0">
                          <a:solidFill>
                            <a:srgbClr val="000090"/>
                          </a:solidFill>
                        </a:rPr>
                        <a:t>months</a:t>
                      </a:r>
                      <a:r>
                        <a:rPr lang="de-DE" sz="1200" b="0" dirty="0" smtClean="0">
                          <a:solidFill>
                            <a:srgbClr val="000090"/>
                          </a:solidFill>
                        </a:rPr>
                        <a:t>, NR)</a:t>
                      </a:r>
                      <a:endParaRPr lang="de-DE" sz="1200" b="0" dirty="0">
                        <a:solidFill>
                          <a:srgbClr val="000090"/>
                        </a:solidFill>
                      </a:endParaRPr>
                    </a:p>
                  </a:txBody>
                  <a:tcPr marL="91415" marR="91415"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568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000090"/>
                          </a:solidFill>
                        </a:rPr>
                        <a:t>Age</a:t>
                      </a:r>
                      <a:r>
                        <a:rPr lang="de-DE" sz="1200" b="1" baseline="0" dirty="0" smtClean="0">
                          <a:solidFill>
                            <a:srgbClr val="000090"/>
                          </a:solidFill>
                        </a:rPr>
                        <a:t> &lt;70 CDK4/6 (n=826)</a:t>
                      </a:r>
                      <a:endParaRPr lang="de-DE" sz="12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15" marR="91415" marT="45748" marB="4574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23.75 months (21.9, 25.4)</a:t>
                      </a:r>
                    </a:p>
                  </a:txBody>
                  <a:tcPr marL="91415" marR="91415"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Age ≥70 AI only</a:t>
                      </a:r>
                    </a:p>
                  </a:txBody>
                  <a:tcPr marL="91415" marR="91415" marT="45748" marB="4574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16.8 months (13.7, 21.9)</a:t>
                      </a:r>
                    </a:p>
                  </a:txBody>
                  <a:tcPr marL="91415" marR="91415"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Age &lt;70 AI only</a:t>
                      </a:r>
                    </a:p>
                  </a:txBody>
                  <a:tcPr marL="91415" marR="91415" marT="45748" marB="4574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9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13.8 months (12.9, 14.7)</a:t>
                      </a:r>
                    </a:p>
                  </a:txBody>
                  <a:tcPr marL="91415" marR="91415"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9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40" name="Textfeld 13"/>
          <p:cNvSpPr txBox="1">
            <a:spLocks noChangeArrowheads="1"/>
          </p:cNvSpPr>
          <p:nvPr/>
        </p:nvSpPr>
        <p:spPr bwMode="auto">
          <a:xfrm>
            <a:off x="6011863" y="3933825"/>
            <a:ext cx="2881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600">
                <a:solidFill>
                  <a:srgbClr val="000090"/>
                </a:solidFill>
              </a:rPr>
              <a:t>HR 0.54 95% CI (0.47, 0.62</a:t>
            </a:r>
            <a:r>
              <a:rPr lang="de-DE" sz="16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4841" name="Textfeld 14"/>
          <p:cNvSpPr txBox="1">
            <a:spLocks noChangeArrowheads="1"/>
          </p:cNvSpPr>
          <p:nvPr/>
        </p:nvSpPr>
        <p:spPr bwMode="auto">
          <a:xfrm>
            <a:off x="415925" y="5314950"/>
            <a:ext cx="5365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90"/>
                </a:solidFill>
              </a:rPr>
              <a:t>No treatment difference across age subgroups.</a:t>
            </a:r>
          </a:p>
          <a:p>
            <a:pPr eaLnBrk="1" hangingPunct="1"/>
            <a:r>
              <a:rPr lang="en-US" sz="1600">
                <a:solidFill>
                  <a:srgbClr val="000090"/>
                </a:solidFill>
              </a:rPr>
              <a:t>Similar results with alternate age cut offs (&gt;65, &gt;75, etc.)</a:t>
            </a:r>
          </a:p>
        </p:txBody>
      </p:sp>
      <p:grpSp>
        <p:nvGrpSpPr>
          <p:cNvPr id="34842" name="Gruppieren 4"/>
          <p:cNvGrpSpPr>
            <a:grpSpLocks/>
          </p:cNvGrpSpPr>
          <p:nvPr/>
        </p:nvGrpSpPr>
        <p:grpSpPr bwMode="auto">
          <a:xfrm>
            <a:off x="3832225" y="1997075"/>
            <a:ext cx="2092325" cy="1230313"/>
            <a:chOff x="2155084" y="2120159"/>
            <a:chExt cx="2092623" cy="1231106"/>
          </a:xfrm>
        </p:grpSpPr>
        <p:sp>
          <p:nvSpPr>
            <p:cNvPr id="34843" name="Textfeld 8"/>
            <p:cNvSpPr txBox="1">
              <a:spLocks noChangeArrowheads="1"/>
            </p:cNvSpPr>
            <p:nvPr/>
          </p:nvSpPr>
          <p:spPr bwMode="auto">
            <a:xfrm>
              <a:off x="2394099" y="2120159"/>
              <a:ext cx="1853608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</a:rPr>
                <a:t>Over 70 CDK + NSAI</a:t>
              </a:r>
            </a:p>
            <a:p>
              <a:pPr eaLnBrk="1" hangingPunct="1"/>
              <a:r>
                <a:rPr lang="en-US" sz="1000">
                  <a:solidFill>
                    <a:srgbClr val="000000"/>
                  </a:solidFill>
                </a:rPr>
                <a:t>Over 70 NSAI</a:t>
              </a:r>
            </a:p>
            <a:p>
              <a:pPr eaLnBrk="1" hangingPunct="1"/>
              <a:r>
                <a:rPr lang="en-US" sz="1000">
                  <a:solidFill>
                    <a:srgbClr val="000000"/>
                  </a:solidFill>
                </a:rPr>
                <a:t>Under 70 CDK + NSAI</a:t>
              </a:r>
            </a:p>
            <a:p>
              <a:pPr eaLnBrk="1" hangingPunct="1"/>
              <a:r>
                <a:rPr lang="en-US" sz="1000">
                  <a:solidFill>
                    <a:srgbClr val="000000"/>
                  </a:solidFill>
                </a:rPr>
                <a:t>Under 70 NSAI</a:t>
              </a:r>
            </a:p>
            <a:p>
              <a:pPr eaLnBrk="1" hangingPunct="1">
                <a:spcBef>
                  <a:spcPts val="600"/>
                </a:spcBef>
              </a:pPr>
              <a:endParaRPr lang="en-US" sz="1200">
                <a:solidFill>
                  <a:srgbClr val="000000"/>
                </a:solidFill>
              </a:endParaRPr>
            </a:p>
            <a:p>
              <a:pPr eaLnBrk="1" hangingPunct="1">
                <a:spcBef>
                  <a:spcPts val="600"/>
                </a:spcBef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cxnSp>
          <p:nvCxnSpPr>
            <p:cNvPr id="17" name="Gerader Verbinder 16"/>
            <p:cNvCxnSpPr/>
            <p:nvPr/>
          </p:nvCxnSpPr>
          <p:spPr bwMode="auto">
            <a:xfrm flipV="1">
              <a:off x="2155084" y="2236122"/>
              <a:ext cx="215931" cy="4765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auto">
            <a:xfrm flipV="1">
              <a:off x="2155084" y="2382266"/>
              <a:ext cx="215931" cy="3177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auto">
            <a:xfrm flipV="1">
              <a:off x="2155084" y="2536352"/>
              <a:ext cx="215931" cy="3177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 bwMode="auto">
            <a:xfrm flipV="1">
              <a:off x="2155084" y="2690439"/>
              <a:ext cx="215931" cy="3177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feld 1"/>
          <p:cNvSpPr txBox="1"/>
          <p:nvPr/>
        </p:nvSpPr>
        <p:spPr>
          <a:xfrm>
            <a:off x="0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000090"/>
                </a:solidFill>
              </a:rPr>
              <a:t>Einsatz der CDK 4/6 Inhibitoren bei Älteren Patientinnen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867400" y="4267200"/>
            <a:ext cx="3276601" cy="2308324"/>
          </a:xfrm>
          <a:prstGeom prst="rect">
            <a:avLst/>
          </a:prstGeom>
          <a:solidFill>
            <a:srgbClr val="FFD651"/>
          </a:solidFill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0090"/>
                </a:solidFill>
              </a:rPr>
              <a:t>Benefit</a:t>
            </a:r>
            <a:r>
              <a:rPr lang="de-DE" dirty="0">
                <a:solidFill>
                  <a:srgbClr val="000090"/>
                </a:solidFill>
              </a:rPr>
              <a:t> </a:t>
            </a:r>
            <a:r>
              <a:rPr lang="de-DE" dirty="0" smtClean="0">
                <a:solidFill>
                  <a:srgbClr val="000090"/>
                </a:solidFill>
              </a:rPr>
              <a:t>gleich</a:t>
            </a:r>
          </a:p>
          <a:p>
            <a:endParaRPr lang="de-DE" dirty="0" smtClean="0">
              <a:solidFill>
                <a:srgbClr val="000090"/>
              </a:solidFill>
            </a:endParaRPr>
          </a:p>
          <a:p>
            <a:r>
              <a:rPr lang="de-DE" dirty="0">
                <a:solidFill>
                  <a:srgbClr val="000090"/>
                </a:solidFill>
              </a:rPr>
              <a:t>Toxizitätsprofile mäßig </a:t>
            </a:r>
            <a:r>
              <a:rPr lang="de-DE" dirty="0" smtClean="0">
                <a:solidFill>
                  <a:srgbClr val="000090"/>
                </a:solidFill>
              </a:rPr>
              <a:t>erhöht</a:t>
            </a:r>
          </a:p>
          <a:p>
            <a:r>
              <a:rPr lang="de-DE" dirty="0" smtClean="0">
                <a:solidFill>
                  <a:srgbClr val="000090"/>
                </a:solidFill>
              </a:rPr>
              <a:t>(</a:t>
            </a:r>
            <a:r>
              <a:rPr lang="de-DE" dirty="0" err="1" smtClean="0">
                <a:solidFill>
                  <a:srgbClr val="000090"/>
                </a:solidFill>
              </a:rPr>
              <a:t>Diarrhoe</a:t>
            </a:r>
            <a:r>
              <a:rPr lang="de-DE" dirty="0" smtClean="0">
                <a:solidFill>
                  <a:srgbClr val="000090"/>
                </a:solidFill>
              </a:rPr>
              <a:t> CTC 1-2 und Infektionen CTC1-4)</a:t>
            </a:r>
          </a:p>
          <a:p>
            <a:endParaRPr lang="de-DE" dirty="0" smtClean="0">
              <a:solidFill>
                <a:srgbClr val="000090"/>
              </a:solidFill>
            </a:endParaRPr>
          </a:p>
          <a:p>
            <a:r>
              <a:rPr lang="de-DE" dirty="0">
                <a:solidFill>
                  <a:srgbClr val="000090"/>
                </a:solidFill>
              </a:rPr>
              <a:t>Dosisreduzierung ohne </a:t>
            </a:r>
            <a:r>
              <a:rPr lang="de-DE" dirty="0" err="1" smtClean="0">
                <a:solidFill>
                  <a:srgbClr val="000090"/>
                </a:solidFill>
              </a:rPr>
              <a:t>Ein-schränkung</a:t>
            </a:r>
            <a:r>
              <a:rPr lang="de-DE" dirty="0" smtClean="0">
                <a:solidFill>
                  <a:srgbClr val="000090"/>
                </a:solidFill>
              </a:rPr>
              <a:t> </a:t>
            </a:r>
            <a:r>
              <a:rPr lang="de-DE" dirty="0">
                <a:solidFill>
                  <a:srgbClr val="000090"/>
                </a:solidFill>
              </a:rPr>
              <a:t>der Wirksamkeit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90"/>
                </a:solidFill>
              </a:rPr>
              <a:t>Factors associated with first line chemotherapy use in patients with hormone receptor positive, HER2 negative metastatic breast cancer – data from the PRAEGNANT breast cancer registry</a:t>
            </a:r>
            <a:endParaRPr lang="de-DE" sz="2400" dirty="0">
              <a:solidFill>
                <a:srgbClr val="00009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224136"/>
          </a:xfrm>
        </p:spPr>
        <p:txBody>
          <a:bodyPr/>
          <a:lstStyle/>
          <a:p>
            <a:r>
              <a:rPr lang="de-DE" sz="2000" dirty="0" err="1" smtClean="0">
                <a:solidFill>
                  <a:srgbClr val="000090"/>
                </a:solidFill>
              </a:rPr>
              <a:t>Huober</a:t>
            </a:r>
            <a:r>
              <a:rPr lang="de-DE" sz="2000" dirty="0" smtClean="0">
                <a:solidFill>
                  <a:srgbClr val="000090"/>
                </a:solidFill>
              </a:rPr>
              <a:t> </a:t>
            </a:r>
            <a:r>
              <a:rPr lang="de-DE" sz="2000" dirty="0">
                <a:solidFill>
                  <a:srgbClr val="000090"/>
                </a:solidFill>
              </a:rPr>
              <a:t>J et al</a:t>
            </a:r>
            <a:r>
              <a:rPr lang="de-DE" sz="2000">
                <a:solidFill>
                  <a:srgbClr val="000090"/>
                </a:solidFill>
              </a:rPr>
              <a:t>. </a:t>
            </a:r>
            <a:r>
              <a:rPr lang="de-DE" sz="2000" smtClean="0">
                <a:solidFill>
                  <a:srgbClr val="000090"/>
                </a:solidFill>
              </a:rPr>
              <a:t>Poster </a:t>
            </a:r>
            <a:r>
              <a:rPr lang="de-DE" sz="2000">
                <a:solidFill>
                  <a:srgbClr val="000090"/>
                </a:solidFill>
              </a:rPr>
              <a:t>Session </a:t>
            </a:r>
            <a:r>
              <a:rPr lang="de-DE" sz="2000" smtClean="0">
                <a:solidFill>
                  <a:srgbClr val="000090"/>
                </a:solidFill>
              </a:rPr>
              <a:t>3 – Treatment</a:t>
            </a:r>
            <a:r>
              <a:rPr lang="de-DE" sz="2000" dirty="0">
                <a:solidFill>
                  <a:srgbClr val="000090"/>
                </a:solidFill>
              </a:rPr>
              <a:t>: </a:t>
            </a:r>
            <a:r>
              <a:rPr lang="de-DE" sz="2000" dirty="0" err="1">
                <a:solidFill>
                  <a:srgbClr val="000090"/>
                </a:solidFill>
              </a:rPr>
              <a:t>Advanced</a:t>
            </a:r>
            <a:r>
              <a:rPr lang="de-DE" sz="2000" dirty="0">
                <a:solidFill>
                  <a:srgbClr val="000090"/>
                </a:solidFill>
              </a:rPr>
              <a:t> </a:t>
            </a:r>
            <a:r>
              <a:rPr lang="de-DE" sz="2000" dirty="0" err="1">
                <a:solidFill>
                  <a:srgbClr val="000090"/>
                </a:solidFill>
              </a:rPr>
              <a:t>Endocrine</a:t>
            </a:r>
            <a:r>
              <a:rPr lang="de-DE" sz="2000" dirty="0">
                <a:solidFill>
                  <a:srgbClr val="000090"/>
                </a:solidFill>
              </a:rPr>
              <a:t> </a:t>
            </a:r>
            <a:r>
              <a:rPr lang="de-DE" sz="2000" dirty="0" err="1" smtClean="0">
                <a:solidFill>
                  <a:srgbClr val="000090"/>
                </a:solidFill>
              </a:rPr>
              <a:t>Therapy</a:t>
            </a:r>
            <a:r>
              <a:rPr lang="de-DE" sz="20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de-DE" sz="2000" dirty="0" smtClean="0">
                <a:solidFill>
                  <a:srgbClr val="000090"/>
                </a:solidFill>
              </a:rPr>
              <a:t>Abstract </a:t>
            </a:r>
            <a:r>
              <a:rPr lang="de-DE" sz="2000" dirty="0" err="1">
                <a:solidFill>
                  <a:srgbClr val="000090"/>
                </a:solidFill>
              </a:rPr>
              <a:t>No</a:t>
            </a:r>
            <a:r>
              <a:rPr lang="de-DE" sz="2000" dirty="0">
                <a:solidFill>
                  <a:srgbClr val="000090"/>
                </a:solidFill>
              </a:rPr>
              <a:t>. P3-11-07</a:t>
            </a:r>
          </a:p>
        </p:txBody>
      </p:sp>
    </p:spTree>
    <p:extLst>
      <p:ext uri="{BB962C8B-B14F-4D97-AF65-F5344CB8AC3E}">
        <p14:creationId xmlns:p14="http://schemas.microsoft.com/office/powerpoint/2010/main" val="39380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>
          <a:xfrm>
            <a:off x="395288" y="431800"/>
            <a:ext cx="8353425" cy="900113"/>
          </a:xfrm>
        </p:spPr>
        <p:txBody>
          <a:bodyPr/>
          <a:lstStyle/>
          <a:p>
            <a:r>
              <a:rPr lang="en-US" sz="3200">
                <a:solidFill>
                  <a:srgbClr val="000090"/>
                </a:solidFill>
                <a:latin typeface="Arial" charset="0"/>
                <a:cs typeface="ＭＳ Ｐゴシック" charset="0"/>
              </a:rPr>
              <a:t>Results</a:t>
            </a:r>
          </a:p>
        </p:txBody>
      </p:sp>
      <p:sp>
        <p:nvSpPr>
          <p:cNvPr id="35843" name="Inhaltsplatzhalter 4"/>
          <p:cNvSpPr>
            <a:spLocks noGrp="1"/>
          </p:cNvSpPr>
          <p:nvPr>
            <p:ph sz="quarter" idx="12"/>
          </p:nvPr>
        </p:nvSpPr>
        <p:spPr>
          <a:xfrm>
            <a:off x="423863" y="1609725"/>
            <a:ext cx="8353425" cy="1436688"/>
          </a:xfrm>
        </p:spPr>
        <p:txBody>
          <a:bodyPr/>
          <a:lstStyle/>
          <a:p>
            <a:pPr marL="0" indent="0" defTabSz="685800"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000090"/>
                </a:solidFill>
                <a:latin typeface="Arial" charset="0"/>
                <a:cs typeface="ＭＳ Ｐゴシック" charset="0"/>
              </a:rPr>
              <a:t>Distribution of the 4 therapy options:</a:t>
            </a:r>
          </a:p>
          <a:p>
            <a:pPr marL="0" indent="0" defTabSz="685800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000090"/>
                </a:solidFill>
                <a:latin typeface="Arial" charset="0"/>
                <a:cs typeface="ＭＳ Ｐゴシック" charset="0"/>
              </a:rPr>
              <a:t>Chemotherapy use already decreased </a:t>
            </a:r>
            <a:r>
              <a:rPr lang="en-US" sz="1600" u="sng">
                <a:solidFill>
                  <a:srgbClr val="000090"/>
                </a:solidFill>
                <a:latin typeface="Arial" charset="0"/>
                <a:cs typeface="ＭＳ Ｐゴシック" charset="0"/>
              </a:rPr>
              <a:t>before</a:t>
            </a:r>
            <a:r>
              <a:rPr lang="en-US" sz="1600">
                <a:solidFill>
                  <a:srgbClr val="000090"/>
                </a:solidFill>
                <a:latin typeface="Arial" charset="0"/>
                <a:cs typeface="ＭＳ Ｐゴシック" charset="0"/>
              </a:rPr>
              <a:t> the availability of CDK4/6i. </a:t>
            </a:r>
          </a:p>
          <a:p>
            <a:pPr marL="0" indent="0" defTabSz="685800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000090"/>
                </a:solidFill>
                <a:latin typeface="Arial" charset="0"/>
                <a:cs typeface="ＭＳ Ｐゴシック" charset="0"/>
              </a:rPr>
              <a:t>After the availability of CDK4/6i, chemotherapy use decreased further, however it is evident, that most of the patients are recruited from the group of patients who previously were treated with antihormone monotherapy.</a:t>
            </a:r>
            <a:endParaRPr lang="en-US" sz="1600" b="1">
              <a:solidFill>
                <a:srgbClr val="000090"/>
              </a:solidFill>
              <a:latin typeface="Arial" charset="0"/>
              <a:cs typeface="ＭＳ Ｐゴシック" charset="0"/>
            </a:endParaRPr>
          </a:p>
          <a:p>
            <a:pPr marL="0" indent="0" defTabSz="685800">
              <a:buFontTx/>
              <a:buNone/>
            </a:pPr>
            <a:endParaRPr lang="en-US" sz="1600">
              <a:latin typeface="Arial" charset="0"/>
              <a:cs typeface="ＭＳ Ｐゴシック" charset="0"/>
            </a:endParaRPr>
          </a:p>
        </p:txBody>
      </p:sp>
      <p:graphicFrame>
        <p:nvGraphicFramePr>
          <p:cNvPr id="35844" name="Inhaltsplatzhalter 16"/>
          <p:cNvGraphicFramePr>
            <a:graphicFrameLocks noGrp="1"/>
          </p:cNvGraphicFramePr>
          <p:nvPr>
            <p:ph sz="quarter" idx="16"/>
          </p:nvPr>
        </p:nvGraphicFramePr>
        <p:xfrm>
          <a:off x="369888" y="3179763"/>
          <a:ext cx="8453437" cy="282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7" r:id="rId3" imgW="8448358" imgH="2816119" progId="Excel.Sheet.8">
                  <p:embed/>
                </p:oleObj>
              </mc:Choice>
              <mc:Fallback>
                <p:oleObj r:id="rId3" imgW="8448358" imgH="2816119" progId="Excel.Sheet.8">
                  <p:embed/>
                  <p:pic>
                    <p:nvPicPr>
                      <p:cNvPr id="0" name="Picture 10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88" y="3179763"/>
                        <a:ext cx="8453437" cy="282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feld 12"/>
          <p:cNvSpPr txBox="1">
            <a:spLocks noChangeArrowheads="1"/>
          </p:cNvSpPr>
          <p:nvPr/>
        </p:nvSpPr>
        <p:spPr bwMode="auto">
          <a:xfrm>
            <a:off x="323528" y="2996952"/>
            <a:ext cx="71040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sz="1200" b="1">
                <a:solidFill>
                  <a:srgbClr val="000000"/>
                </a:solidFill>
              </a:rPr>
              <a:t>Distribution of first line treatment of HR+ HER2- patients over time</a:t>
            </a:r>
          </a:p>
        </p:txBody>
      </p:sp>
      <p:sp>
        <p:nvSpPr>
          <p:cNvPr id="18" name="Inhaltsplatzhalter 6"/>
          <p:cNvSpPr txBox="1">
            <a:spLocks/>
          </p:cNvSpPr>
          <p:nvPr/>
        </p:nvSpPr>
        <p:spPr bwMode="auto">
          <a:xfrm>
            <a:off x="1055688" y="5949950"/>
            <a:ext cx="76930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0" indent="0" algn="r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76250" indent="0" algn="l" rtl="0" eaLnBrk="1" fontAlgn="base" hangingPunct="1">
              <a:spcBef>
                <a:spcPts val="300"/>
              </a:spcBef>
              <a:spcAft>
                <a:spcPct val="0"/>
              </a:spcAft>
              <a:buFontTx/>
              <a:buNone/>
              <a:defRPr sz="1000">
                <a:solidFill>
                  <a:srgbClr val="000000"/>
                </a:solidFill>
                <a:latin typeface="+mn-lt"/>
              </a:defRPr>
            </a:lvl2pPr>
            <a:lvl3pPr marL="954087" indent="0" algn="l" rtl="0" eaLnBrk="1" fontAlgn="base" hangingPunct="1">
              <a:spcBef>
                <a:spcPts val="300"/>
              </a:spcBef>
              <a:spcAft>
                <a:spcPct val="0"/>
              </a:spcAft>
              <a:buFontTx/>
              <a:buNone/>
              <a:defRPr sz="1000">
                <a:solidFill>
                  <a:srgbClr val="000000"/>
                </a:solidFill>
                <a:latin typeface="+mn-lt"/>
              </a:defRPr>
            </a:lvl3pPr>
            <a:lvl4pPr marL="1431925" indent="0" algn="l" rtl="0" eaLnBrk="1" fontAlgn="base" hangingPunct="1">
              <a:spcBef>
                <a:spcPts val="300"/>
              </a:spcBef>
              <a:spcAft>
                <a:spcPct val="0"/>
              </a:spcAft>
              <a:buFontTx/>
              <a:buNone/>
              <a:defRPr sz="1000">
                <a:solidFill>
                  <a:srgbClr val="000000"/>
                </a:solidFill>
                <a:latin typeface="+mn-lt"/>
              </a:defRPr>
            </a:lvl4pPr>
            <a:lvl5pPr marL="1909763" indent="0" algn="l" rtl="0" eaLnBrk="1" fontAlgn="base" hangingPunct="1">
              <a:spcBef>
                <a:spcPts val="300"/>
              </a:spcBef>
              <a:spcAft>
                <a:spcPct val="0"/>
              </a:spcAft>
              <a:buFontTx/>
              <a:buNone/>
              <a:defRPr sz="1000">
                <a:solidFill>
                  <a:srgbClr val="000000"/>
                </a:solidFill>
                <a:latin typeface="+mn-lt"/>
              </a:defRPr>
            </a:lvl5pPr>
            <a:lvl6pPr marL="265271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kern="0" dirty="0" smtClean="0"/>
              <a:t>AH</a:t>
            </a:r>
            <a:r>
              <a:rPr lang="en-US" kern="0" smtClean="0"/>
              <a:t>, Antihormone</a:t>
            </a:r>
            <a:r>
              <a:rPr lang="en-US" kern="0" dirty="0"/>
              <a:t>-</a:t>
            </a:r>
            <a:r>
              <a:rPr lang="en-US" kern="0" smtClean="0"/>
              <a:t>Therapy</a:t>
            </a:r>
            <a:r>
              <a:rPr lang="en-US" kern="0" dirty="0" smtClean="0"/>
              <a:t>.</a:t>
            </a:r>
            <a:endParaRPr lang="en-US" kern="0" dirty="0"/>
          </a:p>
        </p:txBody>
      </p:sp>
      <p:sp>
        <p:nvSpPr>
          <p:cNvPr id="35847" name="Fußzeilenplatzhalter 2"/>
          <p:cNvSpPr>
            <a:spLocks noGrp="1"/>
          </p:cNvSpPr>
          <p:nvPr>
            <p:ph type="ftr" sz="quarter" idx="17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000">
                <a:solidFill>
                  <a:srgbClr val="000090"/>
                </a:solidFill>
              </a:rPr>
              <a:t>Mod. Huober J et al. SABCS 2017, Poster Session 3 – Treatment: Advanced Endocrine Therapy, Abstract No. P3-11-07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r>
              <a:rPr lang="de-DE" sz="2400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Breaking News aus San Antonio 2017</a:t>
            </a:r>
            <a:br>
              <a:rPr lang="de-DE" sz="2400" b="1">
                <a:solidFill>
                  <a:srgbClr val="800000"/>
                </a:solidFill>
                <a:latin typeface="Arial" charset="0"/>
                <a:cs typeface="ＭＳ Ｐゴシック" charset="0"/>
              </a:rPr>
            </a:br>
            <a:r>
              <a:rPr lang="de-DE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 </a:t>
            </a:r>
            <a:r>
              <a:rPr lang="de-DE" sz="2400" b="1">
                <a:solidFill>
                  <a:srgbClr val="000090"/>
                </a:solidFill>
                <a:latin typeface="Arial" charset="0"/>
                <a:cs typeface="ＭＳ Ｐゴシック" charset="0"/>
              </a:rPr>
              <a:t>Neue Substanzen und Neues in der Therapie des metastasierten Mammakarzinoms</a:t>
            </a:r>
            <a:endParaRPr lang="de-DE" sz="2400">
              <a:latin typeface="Arial" charset="0"/>
              <a:cs typeface="ＭＳ Ｐゴシック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8" y="1600200"/>
            <a:ext cx="8713787" cy="4924425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de-DE" sz="2000" b="1">
                <a:solidFill>
                  <a:srgbClr val="000090"/>
                </a:solidFill>
              </a:rPr>
              <a:t>Evidenz lokaler Behandlungen</a:t>
            </a:r>
          </a:p>
          <a:p>
            <a:pPr marL="0" indent="0">
              <a:buFontTx/>
              <a:buNone/>
              <a:defRPr/>
            </a:pPr>
            <a:endParaRPr lang="de-DE" sz="2000">
              <a:solidFill>
                <a:srgbClr val="000090"/>
              </a:solidFill>
            </a:endParaRPr>
          </a:p>
          <a:p>
            <a:pPr>
              <a:buFontTx/>
              <a:buChar char="-"/>
              <a:defRPr/>
            </a:pPr>
            <a:r>
              <a:rPr lang="de-DE" sz="2000" b="1">
                <a:solidFill>
                  <a:srgbClr val="000090"/>
                </a:solidFill>
              </a:rPr>
              <a:t>HR+ Her2 negativ:</a:t>
            </a:r>
          </a:p>
          <a:p>
            <a:pPr marL="0" indent="0">
              <a:buFontTx/>
              <a:buNone/>
              <a:defRPr/>
            </a:pPr>
            <a:r>
              <a:rPr lang="de-DE" sz="1400">
                <a:solidFill>
                  <a:srgbClr val="000090"/>
                </a:solidFill>
              </a:rPr>
              <a:t>CDK4/6 Inhibitoren:    Monaleesa 7</a:t>
            </a:r>
          </a:p>
          <a:p>
            <a:pPr marL="0" indent="0">
              <a:buFontTx/>
              <a:buNone/>
              <a:defRPr/>
            </a:pPr>
            <a:r>
              <a:rPr lang="de-DE" sz="1400">
                <a:solidFill>
                  <a:srgbClr val="000090"/>
                </a:solidFill>
              </a:rPr>
              <a:t>	                  Daten zur Behandlung der älteren Patientin</a:t>
            </a:r>
          </a:p>
          <a:p>
            <a:pPr marL="0" indent="0">
              <a:buFontTx/>
              <a:buNone/>
              <a:defRPr/>
            </a:pPr>
            <a:r>
              <a:rPr lang="de-DE" sz="1400">
                <a:solidFill>
                  <a:srgbClr val="000090"/>
                </a:solidFill>
              </a:rPr>
              <a:t>	                  Daten aus dem Registernetzwerk PRAEGNANT</a:t>
            </a:r>
          </a:p>
          <a:p>
            <a:pPr marL="0" indent="0">
              <a:buFontTx/>
              <a:buNone/>
              <a:defRPr/>
            </a:pPr>
            <a:r>
              <a:rPr lang="de-DE" sz="1400">
                <a:solidFill>
                  <a:srgbClr val="000090"/>
                </a:solidFill>
              </a:rPr>
              <a:t>Langzeitdaten SWOG und Subgruppenauswertung Falcon, First und Confirm</a:t>
            </a:r>
          </a:p>
          <a:p>
            <a:pPr marL="0" indent="0">
              <a:buFontTx/>
              <a:buNone/>
              <a:defRPr/>
            </a:pPr>
            <a:r>
              <a:rPr lang="de-DE" sz="1400">
                <a:solidFill>
                  <a:srgbClr val="000090"/>
                </a:solidFill>
              </a:rPr>
              <a:t>Ausgwählte Neue Substanzen</a:t>
            </a:r>
          </a:p>
          <a:p>
            <a:pPr>
              <a:buFontTx/>
              <a:buChar char="-"/>
              <a:defRPr/>
            </a:pPr>
            <a:r>
              <a:rPr lang="de-DE" sz="2000" b="1">
                <a:solidFill>
                  <a:srgbClr val="000090"/>
                </a:solidFill>
              </a:rPr>
              <a:t>Her2 positiv</a:t>
            </a:r>
          </a:p>
          <a:p>
            <a:pPr marL="0" indent="0">
              <a:buFontTx/>
              <a:buNone/>
              <a:defRPr/>
            </a:pPr>
            <a:r>
              <a:rPr lang="de-DE" sz="1400">
                <a:solidFill>
                  <a:srgbClr val="000090"/>
                </a:solidFill>
              </a:rPr>
              <a:t>Neue Kombination in Studien</a:t>
            </a:r>
          </a:p>
          <a:p>
            <a:pPr marL="0" indent="0">
              <a:buFontTx/>
              <a:buNone/>
              <a:defRPr/>
            </a:pPr>
            <a:endParaRPr lang="de-DE" sz="1400">
              <a:solidFill>
                <a:srgbClr val="000090"/>
              </a:solidFill>
            </a:endParaRPr>
          </a:p>
          <a:p>
            <a:pPr>
              <a:buFontTx/>
              <a:buChar char="-"/>
              <a:defRPr/>
            </a:pPr>
            <a:r>
              <a:rPr lang="de-DE" sz="2000" b="1">
                <a:solidFill>
                  <a:srgbClr val="000090"/>
                </a:solidFill>
              </a:rPr>
              <a:t>HR- Her 2 negativ</a:t>
            </a:r>
          </a:p>
          <a:p>
            <a:pPr marL="0" indent="0">
              <a:buFontTx/>
              <a:buNone/>
              <a:defRPr/>
            </a:pPr>
            <a:r>
              <a:rPr lang="de-DE" sz="1400">
                <a:solidFill>
                  <a:srgbClr val="000090"/>
                </a:solidFill>
              </a:rPr>
              <a:t>Parpinhibitoren ( Vortrag Fr. Prof. Schmutzler, Familiäre Brustkrebserkrankung)</a:t>
            </a:r>
          </a:p>
          <a:p>
            <a:pPr marL="0" indent="0">
              <a:buFontTx/>
              <a:buNone/>
              <a:defRPr/>
            </a:pPr>
            <a:r>
              <a:rPr lang="de-DE" sz="1400">
                <a:solidFill>
                  <a:srgbClr val="000090"/>
                </a:solidFill>
              </a:rPr>
              <a:t>Neue Kombinationen in Studien:</a:t>
            </a:r>
          </a:p>
          <a:p>
            <a:pPr marL="0" indent="0">
              <a:buFontTx/>
              <a:buNone/>
              <a:defRPr/>
            </a:pPr>
            <a:r>
              <a:rPr lang="de-DE" sz="1400">
                <a:solidFill>
                  <a:srgbClr val="000090"/>
                </a:solidFill>
              </a:rPr>
              <a:t>IMO132</a:t>
            </a:r>
          </a:p>
          <a:p>
            <a:pPr marL="0" indent="0">
              <a:buFontTx/>
              <a:buNone/>
              <a:defRPr/>
            </a:pPr>
            <a:r>
              <a:rPr lang="de-DE" sz="2000" b="1">
                <a:solidFill>
                  <a:srgbClr val="000090"/>
                </a:solidFill>
              </a:rPr>
              <a:t>-   Ausblick in die Zukunft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762000"/>
            <a:ext cx="9144000" cy="3891136"/>
          </a:xfrm>
        </p:spPr>
      </p:pic>
      <p:pic>
        <p:nvPicPr>
          <p:cNvPr id="36866" name="Bild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t="11484" r="3643" b="28353"/>
          <a:stretch/>
        </p:blipFill>
        <p:spPr bwMode="auto">
          <a:xfrm>
            <a:off x="0" y="4005064"/>
            <a:ext cx="914400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0" y="0"/>
            <a:ext cx="867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		</a:t>
            </a:r>
            <a:r>
              <a:rPr lang="de-DE" b="1" dirty="0" smtClean="0">
                <a:solidFill>
                  <a:srgbClr val="000090"/>
                </a:solidFill>
              </a:rPr>
              <a:t>Endokrine Kombinationstherapie in der 2. Linie </a:t>
            </a:r>
          </a:p>
          <a:p>
            <a:r>
              <a:rPr lang="de-DE" b="1" dirty="0" smtClean="0">
                <a:solidFill>
                  <a:srgbClr val="000090"/>
                </a:solidFill>
              </a:rPr>
              <a:t>			nach </a:t>
            </a:r>
            <a:r>
              <a:rPr lang="de-DE" b="1" dirty="0" err="1" smtClean="0">
                <a:solidFill>
                  <a:srgbClr val="000090"/>
                </a:solidFill>
              </a:rPr>
              <a:t>Relapse</a:t>
            </a:r>
            <a:r>
              <a:rPr lang="de-DE" b="1" dirty="0" smtClean="0">
                <a:solidFill>
                  <a:srgbClr val="000090"/>
                </a:solidFill>
              </a:rPr>
              <a:t> der endokrinen Monotherapie</a:t>
            </a:r>
            <a:endParaRPr lang="de-DE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de-DE" sz="20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/>
            </a:r>
            <a:br>
              <a:rPr lang="de-DE" sz="20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</a:br>
            <a:r>
              <a:rPr lang="de-DE" sz="20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Updates von </a:t>
            </a:r>
            <a:r>
              <a:rPr lang="de-DE" sz="2000" b="1" dirty="0" err="1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Falcon</a:t>
            </a:r>
            <a:r>
              <a:rPr lang="de-DE" sz="20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First und </a:t>
            </a:r>
            <a:r>
              <a:rPr lang="de-DE" sz="2000" b="1" dirty="0" err="1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Confirm</a:t>
            </a:r>
            <a:r>
              <a:rPr lang="de-DE" sz="20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/>
            </a:r>
            <a:br>
              <a:rPr lang="de-DE" sz="20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</a:br>
            <a:r>
              <a:rPr lang="de-DE" sz="20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/>
            </a:r>
            <a:br>
              <a:rPr lang="de-DE" sz="20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</a:br>
            <a:r>
              <a:rPr lang="de-DE" sz="2000" b="1" dirty="0" err="1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Viszerale</a:t>
            </a:r>
            <a:r>
              <a:rPr lang="de-DE" sz="20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</a:t>
            </a:r>
            <a:r>
              <a:rPr lang="de-DE" sz="2000" b="1" dirty="0" err="1">
                <a:solidFill>
                  <a:srgbClr val="000090"/>
                </a:solidFill>
                <a:latin typeface="Arial" charset="0"/>
                <a:cs typeface="ＭＳ Ｐゴシック" charset="0"/>
              </a:rPr>
              <a:t>Metastasierung</a:t>
            </a:r>
            <a:r>
              <a:rPr lang="de-DE" sz="20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</a:t>
            </a:r>
            <a:r>
              <a:rPr lang="de-DE" sz="2000" b="1" dirty="0" err="1">
                <a:solidFill>
                  <a:srgbClr val="000090"/>
                </a:solidFill>
                <a:latin typeface="Arial" charset="0"/>
                <a:cs typeface="ＭＳ Ｐゴシック" charset="0"/>
              </a:rPr>
              <a:t>versus</a:t>
            </a:r>
            <a:r>
              <a:rPr lang="de-DE" sz="20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non </a:t>
            </a:r>
            <a:r>
              <a:rPr lang="de-DE" sz="2000" b="1" dirty="0" err="1">
                <a:solidFill>
                  <a:srgbClr val="000090"/>
                </a:solidFill>
                <a:latin typeface="Arial" charset="0"/>
                <a:cs typeface="ＭＳ Ｐゴシック" charset="0"/>
              </a:rPr>
              <a:t>viszerale</a:t>
            </a:r>
            <a:r>
              <a:rPr lang="de-DE" sz="20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</a:t>
            </a:r>
            <a:r>
              <a:rPr lang="de-DE" sz="2000" b="1" dirty="0" err="1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Metastasierung</a:t>
            </a:r>
            <a:endParaRPr lang="de-DE" sz="2000" b="1" dirty="0">
              <a:solidFill>
                <a:srgbClr val="000090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44034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28673" r="221"/>
          <a:stretch>
            <a:fillRect/>
          </a:stretch>
        </p:blipFill>
        <p:spPr>
          <a:xfrm>
            <a:off x="3995738" y="1628775"/>
            <a:ext cx="5148262" cy="4032250"/>
          </a:xfrm>
        </p:spPr>
      </p:pic>
      <p:sp>
        <p:nvSpPr>
          <p:cNvPr id="44035" name="Textfeld 8"/>
          <p:cNvSpPr txBox="1">
            <a:spLocks noChangeArrowheads="1"/>
          </p:cNvSpPr>
          <p:nvPr/>
        </p:nvSpPr>
        <p:spPr bwMode="auto">
          <a:xfrm>
            <a:off x="0" y="1484313"/>
            <a:ext cx="435610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000">
                <a:solidFill>
                  <a:srgbClr val="000090"/>
                </a:solidFill>
              </a:rPr>
              <a:t>In allen drei Studien besserer Effekt für Fulvestrant bei der non-VM vs VM</a:t>
            </a:r>
          </a:p>
          <a:p>
            <a:pPr eaLnBrk="1" hangingPunct="1"/>
            <a:endParaRPr lang="de-DE" sz="2000">
              <a:solidFill>
                <a:srgbClr val="000090"/>
              </a:solidFill>
            </a:endParaRPr>
          </a:p>
          <a:p>
            <a:pPr eaLnBrk="1" hangingPunct="1"/>
            <a:r>
              <a:rPr lang="de-DE" sz="2000">
                <a:solidFill>
                  <a:srgbClr val="000090"/>
                </a:solidFill>
              </a:rPr>
              <a:t>Welche biologische Erklärung gibt es dafür?</a:t>
            </a:r>
          </a:p>
          <a:p>
            <a:pPr eaLnBrk="1" hangingPunct="1"/>
            <a:endParaRPr lang="de-DE" sz="2000">
              <a:solidFill>
                <a:srgbClr val="000090"/>
              </a:solidFill>
            </a:endParaRPr>
          </a:p>
          <a:p>
            <a:pPr eaLnBrk="1" hangingPunct="1"/>
            <a:r>
              <a:rPr lang="de-DE" sz="2000">
                <a:solidFill>
                  <a:srgbClr val="000090"/>
                </a:solidFill>
              </a:rPr>
              <a:t>Ist das ein Effekt der Substanzgruppe ( weitere SERDs)?</a:t>
            </a:r>
          </a:p>
          <a:p>
            <a:pPr eaLnBrk="1" hangingPunct="1"/>
            <a:endParaRPr lang="de-DE" sz="2000">
              <a:solidFill>
                <a:srgbClr val="000090"/>
              </a:solidFill>
            </a:endParaRPr>
          </a:p>
          <a:p>
            <a:pPr eaLnBrk="1" hangingPunct="1"/>
            <a:r>
              <a:rPr lang="de-DE" sz="2000">
                <a:solidFill>
                  <a:srgbClr val="000090"/>
                </a:solidFill>
              </a:rPr>
              <a:t>Sind diese Daten hilfreich für die Entscheidung zur Mono bzw Kombinationstherapie?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>
                <a:solidFill>
                  <a:srgbClr val="000090"/>
                </a:solidFill>
                <a:latin typeface="Arial" charset="0"/>
                <a:cs typeface="ＭＳ Ｐゴシック" charset="0"/>
              </a:rPr>
              <a:t>„Vergleich“ der SWOG Studie ( endokrin naiiven Pat)  zu Falcon: Mono (AI oder Fulvestrant oder Kombinationstherapie ?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323850" y="2060575"/>
          <a:ext cx="8640764" cy="3313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723"/>
                <a:gridCol w="1819109"/>
                <a:gridCol w="682166"/>
                <a:gridCol w="1233505"/>
                <a:gridCol w="1065300"/>
                <a:gridCol w="1940362"/>
                <a:gridCol w="308599"/>
              </a:tblGrid>
              <a:tr h="869059">
                <a:tc>
                  <a:txBody>
                    <a:bodyPr/>
                    <a:lstStyle/>
                    <a:p>
                      <a:r>
                        <a:rPr lang="de-DE" sz="1800"/>
                        <a:t>Trial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Drugs studied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N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Log-rank</a:t>
                      </a:r>
                    </a:p>
                    <a:p>
                      <a:r>
                        <a:rPr lang="de-DE" sz="1800"/>
                        <a:t>P-Value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HR</a:t>
                      </a:r>
                    </a:p>
                    <a:p>
                      <a:r>
                        <a:rPr lang="de-DE" sz="1800"/>
                        <a:t>(95%CI)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Improvement in PFS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L="91438" marR="91438" marT="45730" marB="45730"/>
                </a:tc>
              </a:tr>
              <a:tr h="869059">
                <a:tc>
                  <a:txBody>
                    <a:bodyPr/>
                    <a:lstStyle/>
                    <a:p>
                      <a:r>
                        <a:rPr lang="de-DE" sz="1200"/>
                        <a:t>SWOG</a:t>
                      </a:r>
                    </a:p>
                    <a:p>
                      <a:r>
                        <a:rPr lang="de-DE" sz="1200"/>
                        <a:t>S0226</a:t>
                      </a:r>
                    </a:p>
                    <a:p>
                      <a:r>
                        <a:rPr lang="de-DE" sz="1200"/>
                        <a:t>(EN)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Anastrozol</a:t>
                      </a:r>
                    </a:p>
                    <a:p>
                      <a:r>
                        <a:rPr lang="de-DE" sz="1200"/>
                        <a:t>vs</a:t>
                      </a:r>
                      <a:r>
                        <a:rPr lang="de-DE" sz="1200" baseline="0"/>
                        <a:t> Anastrozol +Fulvestrant</a:t>
                      </a:r>
                      <a:endParaRPr lang="de-DE" sz="1200"/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414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0,002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0,73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12,7 vs 16,7 m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L="91438" marR="91438" marT="45730" marB="45730"/>
                </a:tc>
              </a:tr>
              <a:tr h="787497">
                <a:tc>
                  <a:txBody>
                    <a:bodyPr/>
                    <a:lstStyle/>
                    <a:p>
                      <a:r>
                        <a:rPr lang="de-DE" sz="1200"/>
                        <a:t>Falcon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Anastrozol vs Fulvestrant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462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0,048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0,797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13,8 vs 16,6 m</a:t>
                      </a:r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L="91438" marR="91438" marT="45730" marB="45730"/>
                </a:tc>
              </a:tr>
              <a:tr h="787497"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L="91438" marR="91438" marT="45730" marB="45730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L="91438" marR="91438" marT="45730" marB="4573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de-DE" sz="20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Offene Fragen zur endokrinen Therapie des </a:t>
            </a:r>
            <a:r>
              <a:rPr lang="de-DE" sz="2000" b="1" dirty="0" err="1">
                <a:solidFill>
                  <a:srgbClr val="000090"/>
                </a:solidFill>
                <a:latin typeface="Arial" charset="0"/>
                <a:cs typeface="ＭＳ Ｐゴシック" charset="0"/>
              </a:rPr>
              <a:t>metastasierten</a:t>
            </a:r>
            <a:r>
              <a:rPr lang="de-DE" sz="20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</a:t>
            </a:r>
            <a:r>
              <a:rPr lang="de-DE" sz="2000" b="1" dirty="0" err="1">
                <a:solidFill>
                  <a:srgbClr val="000090"/>
                </a:solidFill>
                <a:latin typeface="Arial" charset="0"/>
                <a:cs typeface="ＭＳ Ｐゴシック" charset="0"/>
              </a:rPr>
              <a:t>Mammakarzinoms</a:t>
            </a:r>
            <a:r>
              <a:rPr lang="de-DE" sz="20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:</a:t>
            </a:r>
            <a:br>
              <a:rPr lang="de-DE" sz="20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</a:br>
            <a:r>
              <a:rPr lang="de-DE" sz="20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Gibt es eine optimale endokrine Sequenz?</a:t>
            </a:r>
            <a:br>
              <a:rPr lang="de-DE" sz="20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</a:br>
            <a:r>
              <a:rPr lang="de-DE" sz="20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Sollte in der Erstlinienbehandlung immer ein CDK4/</a:t>
            </a:r>
            <a:r>
              <a:rPr lang="de-DE" sz="20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6i gegeben </a:t>
            </a:r>
            <a:r>
              <a:rPr lang="de-DE" sz="20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werden?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2000" b="1" dirty="0">
                <a:solidFill>
                  <a:srgbClr val="000090"/>
                </a:solidFill>
              </a:rPr>
              <a:t>Monotherapie</a:t>
            </a:r>
            <a:r>
              <a:rPr lang="de-DE" sz="2000" dirty="0">
                <a:solidFill>
                  <a:srgbClr val="000090"/>
                </a:solidFill>
              </a:rPr>
              <a:t>:</a:t>
            </a:r>
          </a:p>
          <a:p>
            <a:pPr marL="0" indent="0">
              <a:buNone/>
              <a:defRPr/>
            </a:pPr>
            <a:r>
              <a:rPr lang="de-DE" sz="2000" dirty="0">
                <a:solidFill>
                  <a:srgbClr val="000090"/>
                </a:solidFill>
              </a:rPr>
              <a:t> weiterhin eine </a:t>
            </a:r>
            <a:r>
              <a:rPr lang="de-DE" sz="2000" dirty="0" err="1">
                <a:solidFill>
                  <a:srgbClr val="000090"/>
                </a:solidFill>
              </a:rPr>
              <a:t>valide</a:t>
            </a:r>
            <a:r>
              <a:rPr lang="de-DE" sz="2000" dirty="0">
                <a:solidFill>
                  <a:srgbClr val="000090"/>
                </a:solidFill>
              </a:rPr>
              <a:t> Option</a:t>
            </a: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000090"/>
                </a:solidFill>
              </a:rPr>
              <a:t>- Hohe PFS</a:t>
            </a:r>
            <a:r>
              <a:rPr lang="de-DE" sz="1800" dirty="0" smtClean="0">
                <a:solidFill>
                  <a:srgbClr val="000090"/>
                </a:solidFill>
              </a:rPr>
              <a:t> </a:t>
            </a:r>
            <a:r>
              <a:rPr lang="de-DE" sz="1800" dirty="0">
                <a:solidFill>
                  <a:srgbClr val="000090"/>
                </a:solidFill>
              </a:rPr>
              <a:t>D</a:t>
            </a:r>
            <a:r>
              <a:rPr lang="de-DE" sz="1800" dirty="0" smtClean="0">
                <a:solidFill>
                  <a:srgbClr val="000090"/>
                </a:solidFill>
              </a:rPr>
              <a:t>aten </a:t>
            </a:r>
            <a:r>
              <a:rPr lang="de-DE" sz="1800" dirty="0">
                <a:solidFill>
                  <a:srgbClr val="000090"/>
                </a:solidFill>
              </a:rPr>
              <a:t>im </a:t>
            </a:r>
            <a:r>
              <a:rPr lang="de-DE" sz="1800" dirty="0" err="1">
                <a:solidFill>
                  <a:srgbClr val="000090"/>
                </a:solidFill>
              </a:rPr>
              <a:t>follow</a:t>
            </a:r>
            <a:r>
              <a:rPr lang="de-DE" sz="1800" dirty="0">
                <a:solidFill>
                  <a:srgbClr val="000090"/>
                </a:solidFill>
              </a:rPr>
              <a:t> up bei endokrin naiven Pat </a:t>
            </a:r>
          </a:p>
          <a:p>
            <a:pPr marL="0" indent="0">
              <a:buNone/>
              <a:defRPr/>
            </a:pPr>
            <a:r>
              <a:rPr lang="de-DE" sz="1800" dirty="0" err="1">
                <a:solidFill>
                  <a:srgbClr val="000090"/>
                </a:solidFill>
              </a:rPr>
              <a:t>-Falcon</a:t>
            </a:r>
            <a:r>
              <a:rPr lang="de-DE" sz="1800" dirty="0">
                <a:solidFill>
                  <a:srgbClr val="000090"/>
                </a:solidFill>
              </a:rPr>
              <a:t> und First zeigen eine Überlegenheit von </a:t>
            </a:r>
            <a:r>
              <a:rPr lang="de-DE" sz="1800" dirty="0" err="1">
                <a:solidFill>
                  <a:srgbClr val="000090"/>
                </a:solidFill>
              </a:rPr>
              <a:t>Fulvestrant</a:t>
            </a:r>
            <a:r>
              <a:rPr lang="de-DE" sz="1800" dirty="0">
                <a:solidFill>
                  <a:srgbClr val="000090"/>
                </a:solidFill>
              </a:rPr>
              <a:t> zum AI</a:t>
            </a: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000090"/>
                </a:solidFill>
              </a:rPr>
              <a:t>(Subgruppenanalyse beachten)</a:t>
            </a: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000090"/>
                </a:solidFill>
              </a:rPr>
              <a:t>(kein </a:t>
            </a:r>
            <a:r>
              <a:rPr lang="de-DE" sz="1800" dirty="0" err="1">
                <a:solidFill>
                  <a:srgbClr val="000090"/>
                </a:solidFill>
              </a:rPr>
              <a:t>head</a:t>
            </a:r>
            <a:r>
              <a:rPr lang="de-DE" sz="1800" dirty="0">
                <a:solidFill>
                  <a:srgbClr val="000090"/>
                </a:solidFill>
              </a:rPr>
              <a:t> to </a:t>
            </a:r>
            <a:r>
              <a:rPr lang="de-DE" sz="1800" dirty="0" err="1">
                <a:solidFill>
                  <a:srgbClr val="000090"/>
                </a:solidFill>
              </a:rPr>
              <a:t>head</a:t>
            </a:r>
            <a:r>
              <a:rPr lang="de-DE" sz="1800" dirty="0">
                <a:solidFill>
                  <a:srgbClr val="000090"/>
                </a:solidFill>
              </a:rPr>
              <a:t> Vergleich</a:t>
            </a:r>
            <a:r>
              <a:rPr lang="de-DE" sz="1800" dirty="0" smtClean="0">
                <a:solidFill>
                  <a:srgbClr val="000090"/>
                </a:solidFill>
              </a:rPr>
              <a:t> SERD zu </a:t>
            </a:r>
            <a:r>
              <a:rPr lang="de-DE" sz="1800" dirty="0">
                <a:solidFill>
                  <a:srgbClr val="000090"/>
                </a:solidFill>
              </a:rPr>
              <a:t>AI+CDK4/6)</a:t>
            </a:r>
          </a:p>
          <a:p>
            <a:pPr marL="0" indent="0">
              <a:buNone/>
              <a:defRPr/>
            </a:pPr>
            <a:r>
              <a:rPr lang="de-DE" sz="2000" b="1" dirty="0">
                <a:solidFill>
                  <a:srgbClr val="000090"/>
                </a:solidFill>
              </a:rPr>
              <a:t>CDK4/6 + endokrine Therapie</a:t>
            </a:r>
            <a:r>
              <a:rPr lang="de-DE" sz="2000" dirty="0">
                <a:solidFill>
                  <a:srgbClr val="000090"/>
                </a:solidFill>
              </a:rPr>
              <a:t>:</a:t>
            </a: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000090"/>
                </a:solidFill>
              </a:rPr>
              <a:t>Effektiv in erster und zweiter Linie </a:t>
            </a: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000090"/>
                </a:solidFill>
              </a:rPr>
              <a:t>Overall Daten noch ausstehend </a:t>
            </a:r>
          </a:p>
          <a:p>
            <a:pPr marL="0" indent="0">
              <a:buNone/>
              <a:defRPr/>
            </a:pPr>
            <a:r>
              <a:rPr lang="de-DE" sz="1800" dirty="0" err="1">
                <a:solidFill>
                  <a:srgbClr val="000090"/>
                </a:solidFill>
              </a:rPr>
              <a:t>Prä-und</a:t>
            </a:r>
            <a:r>
              <a:rPr lang="de-DE" sz="1800" dirty="0">
                <a:solidFill>
                  <a:srgbClr val="000090"/>
                </a:solidFill>
              </a:rPr>
              <a:t> </a:t>
            </a:r>
            <a:r>
              <a:rPr lang="de-DE" sz="1800" dirty="0" err="1">
                <a:solidFill>
                  <a:srgbClr val="000090"/>
                </a:solidFill>
              </a:rPr>
              <a:t>postmenopausale</a:t>
            </a:r>
            <a:r>
              <a:rPr lang="de-DE" sz="1800" dirty="0">
                <a:solidFill>
                  <a:srgbClr val="000090"/>
                </a:solidFill>
              </a:rPr>
              <a:t> Patientinnen</a:t>
            </a:r>
          </a:p>
          <a:p>
            <a:pPr marL="0" indent="0">
              <a:buNone/>
              <a:defRPr/>
            </a:pPr>
            <a:r>
              <a:rPr lang="de-DE" sz="1800" dirty="0" err="1">
                <a:solidFill>
                  <a:srgbClr val="000090"/>
                </a:solidFill>
              </a:rPr>
              <a:t>NW-profil</a:t>
            </a:r>
            <a:r>
              <a:rPr lang="de-DE" sz="1800" dirty="0">
                <a:solidFill>
                  <a:srgbClr val="000090"/>
                </a:solidFill>
              </a:rPr>
              <a:t> gut zu betreuen, Lebensqualitätsverbesserung </a:t>
            </a:r>
          </a:p>
          <a:p>
            <a:pPr marL="0" indent="0">
              <a:buNone/>
              <a:defRPr/>
            </a:pPr>
            <a:r>
              <a:rPr lang="de-DE" sz="2000" b="1" dirty="0" err="1">
                <a:solidFill>
                  <a:srgbClr val="000090"/>
                </a:solidFill>
              </a:rPr>
              <a:t>Exemestan</a:t>
            </a:r>
            <a:r>
              <a:rPr lang="de-DE" sz="2000" b="1" dirty="0" smtClean="0">
                <a:solidFill>
                  <a:srgbClr val="000090"/>
                </a:solidFill>
              </a:rPr>
              <a:t>) </a:t>
            </a:r>
            <a:r>
              <a:rPr lang="de-DE" sz="2000" b="1" dirty="0">
                <a:solidFill>
                  <a:srgbClr val="000090"/>
                </a:solidFill>
              </a:rPr>
              <a:t>und </a:t>
            </a:r>
            <a:r>
              <a:rPr lang="de-DE" sz="2000" b="1" dirty="0" err="1">
                <a:solidFill>
                  <a:srgbClr val="000090"/>
                </a:solidFill>
              </a:rPr>
              <a:t>Everolimus</a:t>
            </a:r>
            <a:r>
              <a:rPr lang="de-DE" sz="2000" b="1" dirty="0">
                <a:solidFill>
                  <a:srgbClr val="000090"/>
                </a:solidFill>
              </a:rPr>
              <a:t>: </a:t>
            </a: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000090"/>
                </a:solidFill>
              </a:rPr>
              <a:t>Effektiv nach </a:t>
            </a:r>
            <a:r>
              <a:rPr lang="de-DE" sz="1800" dirty="0" err="1">
                <a:solidFill>
                  <a:srgbClr val="000090"/>
                </a:solidFill>
              </a:rPr>
              <a:t>progress</a:t>
            </a:r>
            <a:r>
              <a:rPr lang="de-DE" sz="1800" dirty="0">
                <a:solidFill>
                  <a:srgbClr val="000090"/>
                </a:solidFill>
              </a:rPr>
              <a:t> unter endokriner Therapie</a:t>
            </a:r>
          </a:p>
          <a:p>
            <a:pPr marL="0" indent="0">
              <a:buNone/>
              <a:defRPr/>
            </a:pPr>
            <a:r>
              <a:rPr lang="de-DE" sz="1800" b="1" dirty="0">
                <a:solidFill>
                  <a:srgbClr val="000090"/>
                </a:solidFill>
              </a:rPr>
              <a:t>( in Zukunft </a:t>
            </a:r>
            <a:r>
              <a:rPr lang="de-DE" sz="1800" b="1" dirty="0" err="1">
                <a:solidFill>
                  <a:srgbClr val="000090"/>
                </a:solidFill>
              </a:rPr>
              <a:t>Fulvestrant</a:t>
            </a:r>
            <a:r>
              <a:rPr lang="de-DE" sz="1800" b="1" dirty="0">
                <a:solidFill>
                  <a:srgbClr val="000090"/>
                </a:solidFill>
              </a:rPr>
              <a:t>? Manta </a:t>
            </a:r>
            <a:r>
              <a:rPr lang="de-DE" sz="1800" b="1" dirty="0" err="1">
                <a:solidFill>
                  <a:srgbClr val="000090"/>
                </a:solidFill>
              </a:rPr>
              <a:t>trial</a:t>
            </a:r>
            <a:r>
              <a:rPr lang="de-DE" sz="1800" b="1" dirty="0">
                <a:solidFill>
                  <a:srgbClr val="000090"/>
                </a:solidFill>
              </a:rPr>
              <a:t> (</a:t>
            </a:r>
            <a:r>
              <a:rPr lang="de-DE" sz="1800" b="1" dirty="0" err="1">
                <a:solidFill>
                  <a:srgbClr val="000090"/>
                </a:solidFill>
              </a:rPr>
              <a:t>Vistusertib</a:t>
            </a:r>
            <a:r>
              <a:rPr lang="de-DE" sz="1800" b="1" dirty="0">
                <a:solidFill>
                  <a:srgbClr val="000090"/>
                </a:solidFill>
              </a:rPr>
              <a:t>)</a:t>
            </a:r>
            <a:endParaRPr lang="de-DE" sz="1800" dirty="0" smtClean="0">
              <a:solidFill>
                <a:srgbClr val="000090"/>
              </a:solidFill>
            </a:endParaRPr>
          </a:p>
          <a:p>
            <a:pPr marL="0" indent="0">
              <a:buNone/>
              <a:defRPr/>
            </a:pPr>
            <a:r>
              <a:rPr lang="de-DE" sz="1800" b="1" dirty="0" smtClean="0">
                <a:solidFill>
                  <a:srgbClr val="000090"/>
                </a:solidFill>
              </a:rPr>
              <a:t>Es </a:t>
            </a:r>
            <a:r>
              <a:rPr lang="de-DE" sz="1800" b="1" dirty="0">
                <a:solidFill>
                  <a:srgbClr val="000090"/>
                </a:solidFill>
              </a:rPr>
              <a:t>fehlen Biomarker zur Festlegung: Berücksichtigung vom DFS, AZ/EZ, </a:t>
            </a:r>
            <a:r>
              <a:rPr lang="de-DE" sz="1800" b="1" dirty="0" err="1">
                <a:solidFill>
                  <a:srgbClr val="000090"/>
                </a:solidFill>
              </a:rPr>
              <a:t>Metastasierungsmuster</a:t>
            </a:r>
            <a:r>
              <a:rPr lang="de-DE" sz="1800" b="1" dirty="0">
                <a:solidFill>
                  <a:srgbClr val="000090"/>
                </a:solidFill>
              </a:rPr>
              <a:t>, </a:t>
            </a:r>
            <a:r>
              <a:rPr lang="de-DE" sz="1800" b="1" dirty="0" err="1">
                <a:solidFill>
                  <a:srgbClr val="000090"/>
                </a:solidFill>
              </a:rPr>
              <a:t>Lebensqualität,Präferenz</a:t>
            </a:r>
            <a:r>
              <a:rPr lang="de-DE" sz="1800" b="1" dirty="0">
                <a:solidFill>
                  <a:srgbClr val="000090"/>
                </a:solidFill>
              </a:rPr>
              <a:t> der Pat nach Aufklärung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 noGrp="1"/>
          </p:cNvSpPr>
          <p:nvPr>
            <p:ph type="title"/>
          </p:nvPr>
        </p:nvSpPr>
        <p:spPr>
          <a:xfrm>
            <a:off x="-7938" y="3175"/>
            <a:ext cx="9151938" cy="1143000"/>
          </a:xfrm>
        </p:spPr>
        <p:txBody>
          <a:bodyPr/>
          <a:lstStyle/>
          <a:p>
            <a:r>
              <a:rPr lang="de-DE" sz="3200" dirty="0" err="1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Targets</a:t>
            </a:r>
            <a:r>
              <a:rPr lang="de-DE" sz="32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des HR+, Her2 – </a:t>
            </a:r>
            <a:r>
              <a:rPr lang="de-DE" sz="3200" dirty="0" err="1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metastasierten</a:t>
            </a:r>
            <a:r>
              <a:rPr lang="de-DE" sz="32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</a:t>
            </a:r>
            <a:r>
              <a:rPr lang="de-DE" sz="3200" dirty="0" err="1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Mammakarzinoms</a:t>
            </a:r>
            <a:endParaRPr lang="de-DE" sz="3200" dirty="0">
              <a:solidFill>
                <a:srgbClr val="000090"/>
              </a:solidFill>
              <a:latin typeface="Arial" charset="0"/>
              <a:cs typeface="ＭＳ Ｐゴシック" charset="0"/>
            </a:endParaRPr>
          </a:p>
        </p:txBody>
      </p:sp>
      <p:grpSp>
        <p:nvGrpSpPr>
          <p:cNvPr id="113" name="Group 110"/>
          <p:cNvGrpSpPr>
            <a:grpSpLocks/>
          </p:cNvGrpSpPr>
          <p:nvPr/>
        </p:nvGrpSpPr>
        <p:grpSpPr bwMode="auto">
          <a:xfrm>
            <a:off x="712706" y="2362200"/>
            <a:ext cx="8126494" cy="4267199"/>
            <a:chOff x="838199" y="977487"/>
            <a:chExt cx="7315198" cy="3397182"/>
          </a:xfrm>
        </p:grpSpPr>
        <p:grpSp>
          <p:nvGrpSpPr>
            <p:cNvPr id="114" name="Group 5"/>
            <p:cNvGrpSpPr>
              <a:grpSpLocks/>
            </p:cNvGrpSpPr>
            <p:nvPr/>
          </p:nvGrpSpPr>
          <p:grpSpPr bwMode="auto">
            <a:xfrm>
              <a:off x="838199" y="977487"/>
              <a:ext cx="7315198" cy="3397182"/>
              <a:chOff x="701338" y="973308"/>
              <a:chExt cx="7496166" cy="3223135"/>
            </a:xfrm>
          </p:grpSpPr>
          <p:pic>
            <p:nvPicPr>
              <p:cNvPr id="116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395" y="1273629"/>
                <a:ext cx="7114470" cy="2922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7" name="Group 7"/>
              <p:cNvGrpSpPr/>
              <p:nvPr/>
            </p:nvGrpSpPr>
            <p:grpSpPr>
              <a:xfrm>
                <a:off x="2611904" y="3863508"/>
                <a:ext cx="2949953" cy="174371"/>
                <a:chOff x="1535113" y="-428626"/>
                <a:chExt cx="2755900" cy="252413"/>
              </a:xfrm>
              <a:solidFill>
                <a:schemeClr val="bg1"/>
              </a:solidFill>
            </p:grpSpPr>
            <p:sp>
              <p:nvSpPr>
                <p:cNvPr id="206" name="Freeform 15"/>
                <p:cNvSpPr>
                  <a:spLocks/>
                </p:cNvSpPr>
                <p:nvPr/>
              </p:nvSpPr>
              <p:spPr bwMode="auto">
                <a:xfrm>
                  <a:off x="1692276" y="-428626"/>
                  <a:ext cx="504825" cy="252413"/>
                </a:xfrm>
                <a:custGeom>
                  <a:avLst/>
                  <a:gdLst>
                    <a:gd name="T0" fmla="*/ 134 w 134"/>
                    <a:gd name="T1" fmla="*/ 3 h 64"/>
                    <a:gd name="T2" fmla="*/ 83 w 134"/>
                    <a:gd name="T3" fmla="*/ 6 h 64"/>
                    <a:gd name="T4" fmla="*/ 6 w 134"/>
                    <a:gd name="T5" fmla="*/ 61 h 64"/>
                    <a:gd name="T6" fmla="*/ 52 w 134"/>
                    <a:gd name="T7" fmla="*/ 55 h 64"/>
                    <a:gd name="T8" fmla="*/ 98 w 134"/>
                    <a:gd name="T9" fmla="*/ 14 h 64"/>
                    <a:gd name="T10" fmla="*/ 134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134" y="3"/>
                      </a:moveTo>
                      <a:cubicBezTo>
                        <a:pt x="134" y="3"/>
                        <a:pt x="96" y="0"/>
                        <a:pt x="83" y="6"/>
                      </a:cubicBezTo>
                      <a:cubicBezTo>
                        <a:pt x="55" y="18"/>
                        <a:pt x="32" y="60"/>
                        <a:pt x="6" y="61"/>
                      </a:cubicBezTo>
                      <a:cubicBezTo>
                        <a:pt x="0" y="61"/>
                        <a:pt x="36" y="64"/>
                        <a:pt x="52" y="55"/>
                      </a:cubicBezTo>
                      <a:cubicBezTo>
                        <a:pt x="67" y="46"/>
                        <a:pt x="91" y="20"/>
                        <a:pt x="98" y="14"/>
                      </a:cubicBezTo>
                      <a:cubicBezTo>
                        <a:pt x="108" y="4"/>
                        <a:pt x="134" y="3"/>
                        <a:pt x="13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07" name="Freeform 16"/>
                <p:cNvSpPr>
                  <a:spLocks/>
                </p:cNvSpPr>
                <p:nvPr/>
              </p:nvSpPr>
              <p:spPr bwMode="auto">
                <a:xfrm>
                  <a:off x="1968501" y="-428626"/>
                  <a:ext cx="503238" cy="252413"/>
                </a:xfrm>
                <a:custGeom>
                  <a:avLst/>
                  <a:gdLst>
                    <a:gd name="T0" fmla="*/ 134 w 134"/>
                    <a:gd name="T1" fmla="*/ 3 h 64"/>
                    <a:gd name="T2" fmla="*/ 83 w 134"/>
                    <a:gd name="T3" fmla="*/ 6 h 64"/>
                    <a:gd name="T4" fmla="*/ 7 w 134"/>
                    <a:gd name="T5" fmla="*/ 61 h 64"/>
                    <a:gd name="T6" fmla="*/ 52 w 134"/>
                    <a:gd name="T7" fmla="*/ 55 h 64"/>
                    <a:gd name="T8" fmla="*/ 98 w 134"/>
                    <a:gd name="T9" fmla="*/ 14 h 64"/>
                    <a:gd name="T10" fmla="*/ 134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134" y="3"/>
                      </a:moveTo>
                      <a:cubicBezTo>
                        <a:pt x="134" y="3"/>
                        <a:pt x="97" y="0"/>
                        <a:pt x="83" y="6"/>
                      </a:cubicBezTo>
                      <a:cubicBezTo>
                        <a:pt x="56" y="18"/>
                        <a:pt x="33" y="60"/>
                        <a:pt x="7" y="61"/>
                      </a:cubicBezTo>
                      <a:cubicBezTo>
                        <a:pt x="0" y="61"/>
                        <a:pt x="37" y="64"/>
                        <a:pt x="52" y="55"/>
                      </a:cubicBezTo>
                      <a:cubicBezTo>
                        <a:pt x="68" y="46"/>
                        <a:pt x="92" y="20"/>
                        <a:pt x="98" y="14"/>
                      </a:cubicBezTo>
                      <a:cubicBezTo>
                        <a:pt x="108" y="4"/>
                        <a:pt x="134" y="3"/>
                        <a:pt x="13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08" name="Freeform 17"/>
                <p:cNvSpPr>
                  <a:spLocks/>
                </p:cNvSpPr>
                <p:nvPr/>
              </p:nvSpPr>
              <p:spPr bwMode="auto">
                <a:xfrm>
                  <a:off x="1535113" y="-428626"/>
                  <a:ext cx="504825" cy="252413"/>
                </a:xfrm>
                <a:custGeom>
                  <a:avLst/>
                  <a:gdLst>
                    <a:gd name="T0" fmla="*/ 0 w 134"/>
                    <a:gd name="T1" fmla="*/ 3 h 64"/>
                    <a:gd name="T2" fmla="*/ 51 w 134"/>
                    <a:gd name="T3" fmla="*/ 6 h 64"/>
                    <a:gd name="T4" fmla="*/ 127 w 134"/>
                    <a:gd name="T5" fmla="*/ 61 h 64"/>
                    <a:gd name="T6" fmla="*/ 82 w 134"/>
                    <a:gd name="T7" fmla="*/ 55 h 64"/>
                    <a:gd name="T8" fmla="*/ 36 w 134"/>
                    <a:gd name="T9" fmla="*/ 14 h 64"/>
                    <a:gd name="T10" fmla="*/ 0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0" y="3"/>
                      </a:moveTo>
                      <a:cubicBezTo>
                        <a:pt x="0" y="3"/>
                        <a:pt x="37" y="0"/>
                        <a:pt x="51" y="6"/>
                      </a:cubicBezTo>
                      <a:cubicBezTo>
                        <a:pt x="78" y="18"/>
                        <a:pt x="101" y="60"/>
                        <a:pt x="127" y="61"/>
                      </a:cubicBezTo>
                      <a:cubicBezTo>
                        <a:pt x="134" y="61"/>
                        <a:pt x="97" y="64"/>
                        <a:pt x="82" y="55"/>
                      </a:cubicBezTo>
                      <a:cubicBezTo>
                        <a:pt x="66" y="46"/>
                        <a:pt x="42" y="20"/>
                        <a:pt x="36" y="14"/>
                      </a:cubicBezTo>
                      <a:cubicBezTo>
                        <a:pt x="26" y="4"/>
                        <a:pt x="0" y="3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09" name="Freeform 18"/>
                <p:cNvSpPr>
                  <a:spLocks/>
                </p:cNvSpPr>
                <p:nvPr/>
              </p:nvSpPr>
              <p:spPr bwMode="auto">
                <a:xfrm>
                  <a:off x="2543176" y="-428626"/>
                  <a:ext cx="504825" cy="252413"/>
                </a:xfrm>
                <a:custGeom>
                  <a:avLst/>
                  <a:gdLst>
                    <a:gd name="T0" fmla="*/ 134 w 134"/>
                    <a:gd name="T1" fmla="*/ 3 h 64"/>
                    <a:gd name="T2" fmla="*/ 83 w 134"/>
                    <a:gd name="T3" fmla="*/ 6 h 64"/>
                    <a:gd name="T4" fmla="*/ 6 w 134"/>
                    <a:gd name="T5" fmla="*/ 61 h 64"/>
                    <a:gd name="T6" fmla="*/ 52 w 134"/>
                    <a:gd name="T7" fmla="*/ 55 h 64"/>
                    <a:gd name="T8" fmla="*/ 98 w 134"/>
                    <a:gd name="T9" fmla="*/ 14 h 64"/>
                    <a:gd name="T10" fmla="*/ 134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134" y="3"/>
                      </a:moveTo>
                      <a:cubicBezTo>
                        <a:pt x="134" y="3"/>
                        <a:pt x="96" y="0"/>
                        <a:pt x="83" y="6"/>
                      </a:cubicBezTo>
                      <a:cubicBezTo>
                        <a:pt x="55" y="18"/>
                        <a:pt x="32" y="60"/>
                        <a:pt x="6" y="61"/>
                      </a:cubicBezTo>
                      <a:cubicBezTo>
                        <a:pt x="0" y="61"/>
                        <a:pt x="36" y="64"/>
                        <a:pt x="52" y="55"/>
                      </a:cubicBezTo>
                      <a:cubicBezTo>
                        <a:pt x="67" y="46"/>
                        <a:pt x="91" y="20"/>
                        <a:pt x="98" y="14"/>
                      </a:cubicBezTo>
                      <a:cubicBezTo>
                        <a:pt x="108" y="4"/>
                        <a:pt x="134" y="3"/>
                        <a:pt x="13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10" name="Freeform 19"/>
                <p:cNvSpPr>
                  <a:spLocks/>
                </p:cNvSpPr>
                <p:nvPr/>
              </p:nvSpPr>
              <p:spPr bwMode="auto">
                <a:xfrm>
                  <a:off x="2106613" y="-428626"/>
                  <a:ext cx="504825" cy="252413"/>
                </a:xfrm>
                <a:custGeom>
                  <a:avLst/>
                  <a:gdLst>
                    <a:gd name="T0" fmla="*/ 0 w 134"/>
                    <a:gd name="T1" fmla="*/ 3 h 64"/>
                    <a:gd name="T2" fmla="*/ 51 w 134"/>
                    <a:gd name="T3" fmla="*/ 6 h 64"/>
                    <a:gd name="T4" fmla="*/ 128 w 134"/>
                    <a:gd name="T5" fmla="*/ 61 h 64"/>
                    <a:gd name="T6" fmla="*/ 82 w 134"/>
                    <a:gd name="T7" fmla="*/ 55 h 64"/>
                    <a:gd name="T8" fmla="*/ 36 w 134"/>
                    <a:gd name="T9" fmla="*/ 14 h 64"/>
                    <a:gd name="T10" fmla="*/ 0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0" y="3"/>
                      </a:moveTo>
                      <a:cubicBezTo>
                        <a:pt x="0" y="3"/>
                        <a:pt x="37" y="0"/>
                        <a:pt x="51" y="6"/>
                      </a:cubicBezTo>
                      <a:cubicBezTo>
                        <a:pt x="78" y="18"/>
                        <a:pt x="101" y="60"/>
                        <a:pt x="128" y="61"/>
                      </a:cubicBezTo>
                      <a:cubicBezTo>
                        <a:pt x="134" y="61"/>
                        <a:pt x="97" y="64"/>
                        <a:pt x="82" y="55"/>
                      </a:cubicBezTo>
                      <a:cubicBezTo>
                        <a:pt x="67" y="46"/>
                        <a:pt x="43" y="20"/>
                        <a:pt x="36" y="14"/>
                      </a:cubicBezTo>
                      <a:cubicBezTo>
                        <a:pt x="26" y="4"/>
                        <a:pt x="0" y="3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11" name="Freeform 20"/>
                <p:cNvSpPr>
                  <a:spLocks/>
                </p:cNvSpPr>
                <p:nvPr/>
              </p:nvSpPr>
              <p:spPr bwMode="auto">
                <a:xfrm>
                  <a:off x="2819401" y="-428626"/>
                  <a:ext cx="503238" cy="252413"/>
                </a:xfrm>
                <a:custGeom>
                  <a:avLst/>
                  <a:gdLst>
                    <a:gd name="T0" fmla="*/ 134 w 134"/>
                    <a:gd name="T1" fmla="*/ 3 h 64"/>
                    <a:gd name="T2" fmla="*/ 83 w 134"/>
                    <a:gd name="T3" fmla="*/ 6 h 64"/>
                    <a:gd name="T4" fmla="*/ 7 w 134"/>
                    <a:gd name="T5" fmla="*/ 61 h 64"/>
                    <a:gd name="T6" fmla="*/ 52 w 134"/>
                    <a:gd name="T7" fmla="*/ 55 h 64"/>
                    <a:gd name="T8" fmla="*/ 98 w 134"/>
                    <a:gd name="T9" fmla="*/ 14 h 64"/>
                    <a:gd name="T10" fmla="*/ 134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134" y="3"/>
                      </a:moveTo>
                      <a:cubicBezTo>
                        <a:pt x="134" y="3"/>
                        <a:pt x="97" y="0"/>
                        <a:pt x="83" y="6"/>
                      </a:cubicBezTo>
                      <a:cubicBezTo>
                        <a:pt x="56" y="18"/>
                        <a:pt x="33" y="60"/>
                        <a:pt x="7" y="61"/>
                      </a:cubicBezTo>
                      <a:cubicBezTo>
                        <a:pt x="0" y="61"/>
                        <a:pt x="37" y="64"/>
                        <a:pt x="52" y="55"/>
                      </a:cubicBezTo>
                      <a:cubicBezTo>
                        <a:pt x="68" y="46"/>
                        <a:pt x="92" y="20"/>
                        <a:pt x="98" y="14"/>
                      </a:cubicBezTo>
                      <a:cubicBezTo>
                        <a:pt x="108" y="4"/>
                        <a:pt x="134" y="3"/>
                        <a:pt x="13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12" name="Freeform 21"/>
                <p:cNvSpPr>
                  <a:spLocks/>
                </p:cNvSpPr>
                <p:nvPr/>
              </p:nvSpPr>
              <p:spPr bwMode="auto">
                <a:xfrm>
                  <a:off x="2386013" y="-428626"/>
                  <a:ext cx="504825" cy="252413"/>
                </a:xfrm>
                <a:custGeom>
                  <a:avLst/>
                  <a:gdLst>
                    <a:gd name="T0" fmla="*/ 0 w 134"/>
                    <a:gd name="T1" fmla="*/ 3 h 64"/>
                    <a:gd name="T2" fmla="*/ 51 w 134"/>
                    <a:gd name="T3" fmla="*/ 6 h 64"/>
                    <a:gd name="T4" fmla="*/ 127 w 134"/>
                    <a:gd name="T5" fmla="*/ 61 h 64"/>
                    <a:gd name="T6" fmla="*/ 82 w 134"/>
                    <a:gd name="T7" fmla="*/ 55 h 64"/>
                    <a:gd name="T8" fmla="*/ 36 w 134"/>
                    <a:gd name="T9" fmla="*/ 14 h 64"/>
                    <a:gd name="T10" fmla="*/ 0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0" y="3"/>
                      </a:moveTo>
                      <a:cubicBezTo>
                        <a:pt x="0" y="3"/>
                        <a:pt x="37" y="0"/>
                        <a:pt x="51" y="6"/>
                      </a:cubicBezTo>
                      <a:cubicBezTo>
                        <a:pt x="78" y="18"/>
                        <a:pt x="101" y="60"/>
                        <a:pt x="127" y="61"/>
                      </a:cubicBezTo>
                      <a:cubicBezTo>
                        <a:pt x="134" y="61"/>
                        <a:pt x="97" y="64"/>
                        <a:pt x="82" y="55"/>
                      </a:cubicBezTo>
                      <a:cubicBezTo>
                        <a:pt x="66" y="46"/>
                        <a:pt x="42" y="20"/>
                        <a:pt x="36" y="14"/>
                      </a:cubicBezTo>
                      <a:cubicBezTo>
                        <a:pt x="26" y="4"/>
                        <a:pt x="0" y="3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13" name="Freeform 22"/>
                <p:cNvSpPr>
                  <a:spLocks/>
                </p:cNvSpPr>
                <p:nvPr/>
              </p:nvSpPr>
              <p:spPr bwMode="auto">
                <a:xfrm>
                  <a:off x="3371851" y="-428626"/>
                  <a:ext cx="504825" cy="252413"/>
                </a:xfrm>
                <a:custGeom>
                  <a:avLst/>
                  <a:gdLst>
                    <a:gd name="T0" fmla="*/ 134 w 134"/>
                    <a:gd name="T1" fmla="*/ 3 h 64"/>
                    <a:gd name="T2" fmla="*/ 83 w 134"/>
                    <a:gd name="T3" fmla="*/ 6 h 64"/>
                    <a:gd name="T4" fmla="*/ 7 w 134"/>
                    <a:gd name="T5" fmla="*/ 61 h 64"/>
                    <a:gd name="T6" fmla="*/ 52 w 134"/>
                    <a:gd name="T7" fmla="*/ 55 h 64"/>
                    <a:gd name="T8" fmla="*/ 98 w 134"/>
                    <a:gd name="T9" fmla="*/ 14 h 64"/>
                    <a:gd name="T10" fmla="*/ 134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134" y="3"/>
                      </a:moveTo>
                      <a:cubicBezTo>
                        <a:pt x="134" y="3"/>
                        <a:pt x="97" y="0"/>
                        <a:pt x="83" y="6"/>
                      </a:cubicBezTo>
                      <a:cubicBezTo>
                        <a:pt x="56" y="18"/>
                        <a:pt x="33" y="60"/>
                        <a:pt x="7" y="61"/>
                      </a:cubicBezTo>
                      <a:cubicBezTo>
                        <a:pt x="0" y="61"/>
                        <a:pt x="37" y="64"/>
                        <a:pt x="52" y="55"/>
                      </a:cubicBezTo>
                      <a:cubicBezTo>
                        <a:pt x="68" y="46"/>
                        <a:pt x="91" y="20"/>
                        <a:pt x="98" y="14"/>
                      </a:cubicBezTo>
                      <a:cubicBezTo>
                        <a:pt x="108" y="4"/>
                        <a:pt x="134" y="3"/>
                        <a:pt x="13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14" name="Freeform 23"/>
                <p:cNvSpPr>
                  <a:spLocks/>
                </p:cNvSpPr>
                <p:nvPr/>
              </p:nvSpPr>
              <p:spPr bwMode="auto">
                <a:xfrm>
                  <a:off x="2938463" y="-428626"/>
                  <a:ext cx="504825" cy="252413"/>
                </a:xfrm>
                <a:custGeom>
                  <a:avLst/>
                  <a:gdLst>
                    <a:gd name="T0" fmla="*/ 0 w 134"/>
                    <a:gd name="T1" fmla="*/ 3 h 64"/>
                    <a:gd name="T2" fmla="*/ 51 w 134"/>
                    <a:gd name="T3" fmla="*/ 6 h 64"/>
                    <a:gd name="T4" fmla="*/ 127 w 134"/>
                    <a:gd name="T5" fmla="*/ 61 h 64"/>
                    <a:gd name="T6" fmla="*/ 81 w 134"/>
                    <a:gd name="T7" fmla="*/ 55 h 64"/>
                    <a:gd name="T8" fmla="*/ 36 w 134"/>
                    <a:gd name="T9" fmla="*/ 14 h 64"/>
                    <a:gd name="T10" fmla="*/ 0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0" y="3"/>
                      </a:moveTo>
                      <a:cubicBezTo>
                        <a:pt x="0" y="3"/>
                        <a:pt x="37" y="0"/>
                        <a:pt x="51" y="6"/>
                      </a:cubicBezTo>
                      <a:cubicBezTo>
                        <a:pt x="78" y="18"/>
                        <a:pt x="101" y="60"/>
                        <a:pt x="127" y="61"/>
                      </a:cubicBezTo>
                      <a:cubicBezTo>
                        <a:pt x="134" y="61"/>
                        <a:pt x="97" y="64"/>
                        <a:pt x="81" y="55"/>
                      </a:cubicBezTo>
                      <a:cubicBezTo>
                        <a:pt x="66" y="46"/>
                        <a:pt x="42" y="20"/>
                        <a:pt x="36" y="14"/>
                      </a:cubicBezTo>
                      <a:cubicBezTo>
                        <a:pt x="26" y="4"/>
                        <a:pt x="0" y="3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15" name="Freeform 24"/>
                <p:cNvSpPr>
                  <a:spLocks/>
                </p:cNvSpPr>
                <p:nvPr/>
              </p:nvSpPr>
              <p:spPr bwMode="auto">
                <a:xfrm>
                  <a:off x="3651251" y="-428626"/>
                  <a:ext cx="503238" cy="252413"/>
                </a:xfrm>
                <a:custGeom>
                  <a:avLst/>
                  <a:gdLst>
                    <a:gd name="T0" fmla="*/ 134 w 134"/>
                    <a:gd name="T1" fmla="*/ 3 h 64"/>
                    <a:gd name="T2" fmla="*/ 83 w 134"/>
                    <a:gd name="T3" fmla="*/ 6 h 64"/>
                    <a:gd name="T4" fmla="*/ 6 w 134"/>
                    <a:gd name="T5" fmla="*/ 61 h 64"/>
                    <a:gd name="T6" fmla="*/ 52 w 134"/>
                    <a:gd name="T7" fmla="*/ 55 h 64"/>
                    <a:gd name="T8" fmla="*/ 98 w 134"/>
                    <a:gd name="T9" fmla="*/ 14 h 64"/>
                    <a:gd name="T10" fmla="*/ 134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134" y="3"/>
                      </a:moveTo>
                      <a:cubicBezTo>
                        <a:pt x="134" y="3"/>
                        <a:pt x="96" y="0"/>
                        <a:pt x="83" y="6"/>
                      </a:cubicBezTo>
                      <a:cubicBezTo>
                        <a:pt x="55" y="18"/>
                        <a:pt x="33" y="60"/>
                        <a:pt x="6" y="61"/>
                      </a:cubicBezTo>
                      <a:cubicBezTo>
                        <a:pt x="0" y="61"/>
                        <a:pt x="36" y="64"/>
                        <a:pt x="52" y="55"/>
                      </a:cubicBezTo>
                      <a:cubicBezTo>
                        <a:pt x="67" y="46"/>
                        <a:pt x="91" y="20"/>
                        <a:pt x="98" y="14"/>
                      </a:cubicBezTo>
                      <a:cubicBezTo>
                        <a:pt x="108" y="4"/>
                        <a:pt x="134" y="3"/>
                        <a:pt x="13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16" name="Freeform 25"/>
                <p:cNvSpPr>
                  <a:spLocks/>
                </p:cNvSpPr>
                <p:nvPr/>
              </p:nvSpPr>
              <p:spPr bwMode="auto">
                <a:xfrm>
                  <a:off x="3214688" y="-428626"/>
                  <a:ext cx="503238" cy="252413"/>
                </a:xfrm>
                <a:custGeom>
                  <a:avLst/>
                  <a:gdLst>
                    <a:gd name="T0" fmla="*/ 0 w 134"/>
                    <a:gd name="T1" fmla="*/ 3 h 64"/>
                    <a:gd name="T2" fmla="*/ 51 w 134"/>
                    <a:gd name="T3" fmla="*/ 6 h 64"/>
                    <a:gd name="T4" fmla="*/ 128 w 134"/>
                    <a:gd name="T5" fmla="*/ 61 h 64"/>
                    <a:gd name="T6" fmla="*/ 82 w 134"/>
                    <a:gd name="T7" fmla="*/ 55 h 64"/>
                    <a:gd name="T8" fmla="*/ 36 w 134"/>
                    <a:gd name="T9" fmla="*/ 14 h 64"/>
                    <a:gd name="T10" fmla="*/ 0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0" y="3"/>
                      </a:moveTo>
                      <a:cubicBezTo>
                        <a:pt x="0" y="3"/>
                        <a:pt x="38" y="0"/>
                        <a:pt x="51" y="6"/>
                      </a:cubicBezTo>
                      <a:cubicBezTo>
                        <a:pt x="79" y="18"/>
                        <a:pt x="101" y="60"/>
                        <a:pt x="128" y="61"/>
                      </a:cubicBezTo>
                      <a:cubicBezTo>
                        <a:pt x="134" y="61"/>
                        <a:pt x="98" y="64"/>
                        <a:pt x="82" y="55"/>
                      </a:cubicBezTo>
                      <a:cubicBezTo>
                        <a:pt x="67" y="46"/>
                        <a:pt x="43" y="20"/>
                        <a:pt x="36" y="14"/>
                      </a:cubicBezTo>
                      <a:cubicBezTo>
                        <a:pt x="26" y="4"/>
                        <a:pt x="0" y="3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17" name="Freeform 26"/>
                <p:cNvSpPr>
                  <a:spLocks/>
                </p:cNvSpPr>
                <p:nvPr/>
              </p:nvSpPr>
              <p:spPr bwMode="auto">
                <a:xfrm>
                  <a:off x="3775076" y="-428626"/>
                  <a:ext cx="504825" cy="252413"/>
                </a:xfrm>
                <a:custGeom>
                  <a:avLst/>
                  <a:gdLst>
                    <a:gd name="T0" fmla="*/ 0 w 134"/>
                    <a:gd name="T1" fmla="*/ 3 h 64"/>
                    <a:gd name="T2" fmla="*/ 51 w 134"/>
                    <a:gd name="T3" fmla="*/ 6 h 64"/>
                    <a:gd name="T4" fmla="*/ 128 w 134"/>
                    <a:gd name="T5" fmla="*/ 61 h 64"/>
                    <a:gd name="T6" fmla="*/ 82 w 134"/>
                    <a:gd name="T7" fmla="*/ 55 h 64"/>
                    <a:gd name="T8" fmla="*/ 36 w 134"/>
                    <a:gd name="T9" fmla="*/ 14 h 64"/>
                    <a:gd name="T10" fmla="*/ 0 w 134"/>
                    <a:gd name="T11" fmla="*/ 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" h="64">
                      <a:moveTo>
                        <a:pt x="0" y="3"/>
                      </a:moveTo>
                      <a:cubicBezTo>
                        <a:pt x="0" y="3"/>
                        <a:pt x="38" y="0"/>
                        <a:pt x="51" y="6"/>
                      </a:cubicBezTo>
                      <a:cubicBezTo>
                        <a:pt x="79" y="18"/>
                        <a:pt x="101" y="60"/>
                        <a:pt x="128" y="61"/>
                      </a:cubicBezTo>
                      <a:cubicBezTo>
                        <a:pt x="134" y="61"/>
                        <a:pt x="98" y="64"/>
                        <a:pt x="82" y="55"/>
                      </a:cubicBezTo>
                      <a:cubicBezTo>
                        <a:pt x="67" y="46"/>
                        <a:pt x="43" y="20"/>
                        <a:pt x="36" y="14"/>
                      </a:cubicBezTo>
                      <a:cubicBezTo>
                        <a:pt x="26" y="4"/>
                        <a:pt x="0" y="3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18" name="Freeform 27"/>
                <p:cNvSpPr>
                  <a:spLocks/>
                </p:cNvSpPr>
                <p:nvPr/>
              </p:nvSpPr>
              <p:spPr bwMode="auto">
                <a:xfrm>
                  <a:off x="4052888" y="-428626"/>
                  <a:ext cx="238125" cy="77788"/>
                </a:xfrm>
                <a:custGeom>
                  <a:avLst/>
                  <a:gdLst>
                    <a:gd name="T0" fmla="*/ 42 w 63"/>
                    <a:gd name="T1" fmla="*/ 20 h 20"/>
                    <a:gd name="T2" fmla="*/ 63 w 63"/>
                    <a:gd name="T3" fmla="*/ 13 h 20"/>
                    <a:gd name="T4" fmla="*/ 51 w 63"/>
                    <a:gd name="T5" fmla="*/ 6 h 20"/>
                    <a:gd name="T6" fmla="*/ 0 w 63"/>
                    <a:gd name="T7" fmla="*/ 3 h 20"/>
                    <a:gd name="T8" fmla="*/ 36 w 63"/>
                    <a:gd name="T9" fmla="*/ 14 h 20"/>
                    <a:gd name="T10" fmla="*/ 42 w 63"/>
                    <a:gd name="T11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3" h="20">
                      <a:moveTo>
                        <a:pt x="42" y="20"/>
                      </a:move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59" y="10"/>
                        <a:pt x="55" y="8"/>
                        <a:pt x="51" y="6"/>
                      </a:cubicBezTo>
                      <a:cubicBezTo>
                        <a:pt x="37" y="0"/>
                        <a:pt x="0" y="3"/>
                        <a:pt x="0" y="3"/>
                      </a:cubicBezTo>
                      <a:cubicBezTo>
                        <a:pt x="0" y="3"/>
                        <a:pt x="26" y="4"/>
                        <a:pt x="36" y="14"/>
                      </a:cubicBezTo>
                      <a:cubicBezTo>
                        <a:pt x="37" y="15"/>
                        <a:pt x="40" y="17"/>
                        <a:pt x="42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sp>
              <p:nvSpPr>
                <p:cNvPr id="219" name="Freeform 28"/>
                <p:cNvSpPr>
                  <a:spLocks/>
                </p:cNvSpPr>
                <p:nvPr/>
              </p:nvSpPr>
              <p:spPr bwMode="auto">
                <a:xfrm>
                  <a:off x="1535113" y="-252413"/>
                  <a:ext cx="225425" cy="76200"/>
                </a:xfrm>
                <a:custGeom>
                  <a:avLst/>
                  <a:gdLst>
                    <a:gd name="T0" fmla="*/ 54 w 60"/>
                    <a:gd name="T1" fmla="*/ 16 h 19"/>
                    <a:gd name="T2" fmla="*/ 24 w 60"/>
                    <a:gd name="T3" fmla="*/ 0 h 19"/>
                    <a:gd name="T4" fmla="*/ 0 w 60"/>
                    <a:gd name="T5" fmla="*/ 5 h 19"/>
                    <a:gd name="T6" fmla="*/ 8 w 60"/>
                    <a:gd name="T7" fmla="*/ 10 h 19"/>
                    <a:gd name="T8" fmla="*/ 54 w 60"/>
                    <a:gd name="T9" fmla="*/ 1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19">
                      <a:moveTo>
                        <a:pt x="54" y="16"/>
                      </a:moveTo>
                      <a:cubicBezTo>
                        <a:pt x="43" y="16"/>
                        <a:pt x="34" y="9"/>
                        <a:pt x="24" y="0"/>
                      </a:cubicBezTo>
                      <a:cubicBezTo>
                        <a:pt x="17" y="2"/>
                        <a:pt x="8" y="3"/>
                        <a:pt x="0" y="5"/>
                      </a:cubicBezTo>
                      <a:cubicBezTo>
                        <a:pt x="3" y="7"/>
                        <a:pt x="5" y="9"/>
                        <a:pt x="8" y="10"/>
                      </a:cubicBezTo>
                      <a:cubicBezTo>
                        <a:pt x="23" y="19"/>
                        <a:pt x="60" y="16"/>
                        <a:pt x="5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</p:grpSp>
          <p:cxnSp>
            <p:nvCxnSpPr>
              <p:cNvPr id="118" name="Straight Arrow Connector 8"/>
              <p:cNvCxnSpPr/>
              <p:nvPr/>
            </p:nvCxnSpPr>
            <p:spPr bwMode="auto">
              <a:xfrm flipV="1">
                <a:off x="6144423" y="3078152"/>
                <a:ext cx="452806" cy="221399"/>
              </a:xfrm>
              <a:prstGeom prst="straightConnector1">
                <a:avLst/>
              </a:prstGeom>
              <a:solidFill>
                <a:schemeClr val="accent2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19" name="TextBox 9"/>
              <p:cNvSpPr txBox="1">
                <a:spLocks noChangeArrowheads="1"/>
              </p:cNvSpPr>
              <p:nvPr/>
            </p:nvSpPr>
            <p:spPr bwMode="auto">
              <a:xfrm>
                <a:off x="4484149" y="2312822"/>
                <a:ext cx="1261920" cy="166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ts val="1063"/>
                  </a:lnSpc>
                </a:pPr>
                <a:r>
                  <a:rPr lang="en-GB" sz="1100" b="1">
                    <a:cs typeface="Arial Narrow" charset="0"/>
                  </a:rPr>
                  <a:t>Restriction point</a:t>
                </a:r>
                <a:endParaRPr lang="en-US" sz="1100" b="1">
                  <a:cs typeface="Arial Narrow" charset="0"/>
                </a:endParaRPr>
              </a:p>
            </p:txBody>
          </p:sp>
          <p:cxnSp>
            <p:nvCxnSpPr>
              <p:cNvPr id="120" name="Straight Arrow Connector 10"/>
              <p:cNvCxnSpPr/>
              <p:nvPr/>
            </p:nvCxnSpPr>
            <p:spPr bwMode="auto">
              <a:xfrm>
                <a:off x="3651971" y="2413955"/>
                <a:ext cx="95399" cy="353561"/>
              </a:xfrm>
              <a:prstGeom prst="straightConnector1">
                <a:avLst/>
              </a:prstGeom>
              <a:solidFill>
                <a:schemeClr val="accent2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</p:cxnSp>
          <p:sp>
            <p:nvSpPr>
              <p:cNvPr id="121" name="TextBox 11"/>
              <p:cNvSpPr txBox="1">
                <a:spLocks noChangeArrowheads="1"/>
              </p:cNvSpPr>
              <p:nvPr/>
            </p:nvSpPr>
            <p:spPr bwMode="auto">
              <a:xfrm>
                <a:off x="4112085" y="3494953"/>
                <a:ext cx="527293" cy="204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GB" sz="1100" b="1">
                    <a:cs typeface="Arial Narrow" charset="0"/>
                  </a:rPr>
                  <a:t>Cell cycle</a:t>
                </a:r>
              </a:p>
              <a:p>
                <a:pPr algn="ctr" eaLnBrk="1" hangingPunct="1">
                  <a:lnSpc>
                    <a:spcPct val="85000"/>
                  </a:lnSpc>
                </a:pPr>
                <a:r>
                  <a:rPr lang="en-GB" sz="1100" b="1">
                    <a:cs typeface="Arial Narrow" charset="0"/>
                  </a:rPr>
                  <a:t>progression</a:t>
                </a:r>
                <a:endParaRPr lang="en-US" sz="1100" b="1">
                  <a:cs typeface="Arial Narrow" charset="0"/>
                </a:endParaRPr>
              </a:p>
            </p:txBody>
          </p:sp>
          <p:cxnSp>
            <p:nvCxnSpPr>
              <p:cNvPr id="122" name="Straight Arrow Connector 12"/>
              <p:cNvCxnSpPr/>
              <p:nvPr/>
            </p:nvCxnSpPr>
            <p:spPr bwMode="auto">
              <a:xfrm>
                <a:off x="3932792" y="3483674"/>
                <a:ext cx="57776" cy="196548"/>
              </a:xfrm>
              <a:prstGeom prst="straightConnector1">
                <a:avLst/>
              </a:prstGeom>
              <a:solidFill>
                <a:schemeClr val="accent2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Straight Arrow Connector 13"/>
              <p:cNvCxnSpPr/>
              <p:nvPr/>
            </p:nvCxnSpPr>
            <p:spPr bwMode="auto">
              <a:xfrm>
                <a:off x="3794396" y="3086059"/>
                <a:ext cx="51058" cy="196548"/>
              </a:xfrm>
              <a:prstGeom prst="straightConnector1">
                <a:avLst/>
              </a:prstGeom>
              <a:solidFill>
                <a:schemeClr val="accent2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24" name="TextBox 14"/>
              <p:cNvSpPr txBox="1">
                <a:spLocks noChangeArrowheads="1"/>
              </p:cNvSpPr>
              <p:nvPr/>
            </p:nvSpPr>
            <p:spPr bwMode="auto">
              <a:xfrm>
                <a:off x="5690662" y="2725141"/>
                <a:ext cx="632197" cy="166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ts val="1063"/>
                  </a:lnSpc>
                </a:pPr>
                <a:r>
                  <a:rPr lang="en-GB" sz="1300" b="1">
                    <a:cs typeface="Arial Narrow" charset="0"/>
                  </a:rPr>
                  <a:t>Cell cycle</a:t>
                </a:r>
                <a:endParaRPr lang="en-US" sz="1300" b="1">
                  <a:cs typeface="Arial Narrow" charset="0"/>
                </a:endParaRPr>
              </a:p>
            </p:txBody>
          </p:sp>
          <p:sp>
            <p:nvSpPr>
              <p:cNvPr id="125" name="TextBox 15"/>
              <p:cNvSpPr txBox="1">
                <a:spLocks noChangeArrowheads="1"/>
              </p:cNvSpPr>
              <p:nvPr/>
            </p:nvSpPr>
            <p:spPr bwMode="auto">
              <a:xfrm>
                <a:off x="1606290" y="3048418"/>
                <a:ext cx="311479" cy="166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ts val="1063"/>
                  </a:lnSpc>
                </a:pPr>
                <a:r>
                  <a:rPr lang="en-GB" sz="1500" b="1">
                    <a:cs typeface="Arial Narrow" charset="0"/>
                  </a:rPr>
                  <a:t>G1</a:t>
                </a:r>
                <a:endParaRPr lang="en-US" sz="1500" b="1">
                  <a:cs typeface="Arial Narrow" charset="0"/>
                </a:endParaRPr>
              </a:p>
            </p:txBody>
          </p:sp>
          <p:cxnSp>
            <p:nvCxnSpPr>
              <p:cNvPr id="126" name="Straight Connector 16"/>
              <p:cNvCxnSpPr/>
              <p:nvPr/>
            </p:nvCxnSpPr>
            <p:spPr bwMode="auto">
              <a:xfrm flipH="1">
                <a:off x="5045325" y="2539339"/>
                <a:ext cx="90023" cy="187511"/>
              </a:xfrm>
              <a:prstGeom prst="line">
                <a:avLst/>
              </a:prstGeom>
              <a:solidFill>
                <a:schemeClr val="accent2"/>
              </a:solidFill>
              <a:ln w="101600" cap="flat" cmpd="sng" algn="ctr">
                <a:solidFill>
                  <a:srgbClr val="FF0000">
                    <a:alpha val="5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27" name="TextBox 17"/>
              <p:cNvSpPr txBox="1">
                <a:spLocks noChangeArrowheads="1"/>
              </p:cNvSpPr>
              <p:nvPr/>
            </p:nvSpPr>
            <p:spPr bwMode="auto">
              <a:xfrm>
                <a:off x="5397995" y="3241706"/>
                <a:ext cx="984791" cy="467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ts val="1063"/>
                  </a:lnSpc>
                </a:pPr>
                <a:r>
                  <a:rPr lang="en-GB" sz="1200" b="1">
                    <a:cs typeface="Arial Narrow" charset="0"/>
                  </a:rPr>
                  <a:t>Gene </a:t>
                </a:r>
                <a:br>
                  <a:rPr lang="en-GB" sz="1200" b="1">
                    <a:cs typeface="Arial Narrow" charset="0"/>
                  </a:rPr>
                </a:br>
                <a:r>
                  <a:rPr lang="en-GB" sz="1200" b="1">
                    <a:cs typeface="Arial Narrow" charset="0"/>
                  </a:rPr>
                  <a:t>transcription </a:t>
                </a:r>
                <a:br>
                  <a:rPr lang="en-GB" sz="1200" b="1">
                    <a:cs typeface="Arial Narrow" charset="0"/>
                  </a:rPr>
                </a:br>
                <a:r>
                  <a:rPr lang="en-GB" sz="1200" b="1">
                    <a:cs typeface="Arial Narrow" charset="0"/>
                  </a:rPr>
                  <a:t>eg, Cyclin D </a:t>
                </a:r>
                <a:br>
                  <a:rPr lang="en-GB" sz="1200" b="1">
                    <a:cs typeface="Arial Narrow" charset="0"/>
                  </a:rPr>
                </a:br>
                <a:r>
                  <a:rPr lang="en-GB" sz="1200" b="1">
                    <a:cs typeface="Arial Narrow" charset="0"/>
                  </a:rPr>
                  <a:t>and E2F</a:t>
                </a:r>
                <a:endParaRPr lang="en-US" sz="1200" b="1">
                  <a:cs typeface="Arial Narrow" charset="0"/>
                </a:endParaRPr>
              </a:p>
            </p:txBody>
          </p:sp>
          <p:cxnSp>
            <p:nvCxnSpPr>
              <p:cNvPr id="128" name="Elbow Connector 18"/>
              <p:cNvCxnSpPr/>
              <p:nvPr/>
            </p:nvCxnSpPr>
            <p:spPr bwMode="auto">
              <a:xfrm flipV="1">
                <a:off x="5254933" y="3629390"/>
                <a:ext cx="229762" cy="131032"/>
              </a:xfrm>
              <a:prstGeom prst="bentConnector3">
                <a:avLst/>
              </a:prstGeom>
              <a:solidFill>
                <a:schemeClr val="accent2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</p:cxnSp>
          <p:cxnSp>
            <p:nvCxnSpPr>
              <p:cNvPr id="129" name="Straight Arrow Connector 19"/>
              <p:cNvCxnSpPr/>
              <p:nvPr/>
            </p:nvCxnSpPr>
            <p:spPr bwMode="auto">
              <a:xfrm flipV="1">
                <a:off x="3696311" y="1998267"/>
                <a:ext cx="687943" cy="0"/>
              </a:xfrm>
              <a:prstGeom prst="straightConnector1">
                <a:avLst/>
              </a:prstGeom>
              <a:solidFill>
                <a:schemeClr val="accent2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</p:cxnSp>
          <p:cxnSp>
            <p:nvCxnSpPr>
              <p:cNvPr id="130" name="Straight Arrow Connector 20"/>
              <p:cNvCxnSpPr/>
              <p:nvPr/>
            </p:nvCxnSpPr>
            <p:spPr bwMode="auto">
              <a:xfrm flipV="1">
                <a:off x="4240485" y="2057005"/>
                <a:ext cx="192141" cy="62128"/>
              </a:xfrm>
              <a:prstGeom prst="straightConnector1">
                <a:avLst/>
              </a:prstGeom>
              <a:solidFill>
                <a:schemeClr val="accent2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</p:cxnSp>
          <p:sp>
            <p:nvSpPr>
              <p:cNvPr id="131" name="TextBox 21"/>
              <p:cNvSpPr txBox="1">
                <a:spLocks noChangeArrowheads="1"/>
              </p:cNvSpPr>
              <p:nvPr/>
            </p:nvSpPr>
            <p:spPr bwMode="auto">
              <a:xfrm>
                <a:off x="4141239" y="2235803"/>
                <a:ext cx="226687" cy="164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500" b="1">
                    <a:cs typeface="Arial Narrow" charset="0"/>
                  </a:rPr>
                  <a:t>S6K</a:t>
                </a:r>
                <a:endParaRPr lang="en-US" sz="1500" b="1">
                  <a:cs typeface="Arial Narrow" charset="0"/>
                </a:endParaRPr>
              </a:p>
            </p:txBody>
          </p:sp>
          <p:cxnSp>
            <p:nvCxnSpPr>
              <p:cNvPr id="132" name="Straight Arrow Connector 22"/>
              <p:cNvCxnSpPr/>
              <p:nvPr/>
            </p:nvCxnSpPr>
            <p:spPr bwMode="auto">
              <a:xfrm flipV="1">
                <a:off x="3809177" y="2182390"/>
                <a:ext cx="229762" cy="79071"/>
              </a:xfrm>
              <a:prstGeom prst="straightConnector1">
                <a:avLst/>
              </a:prstGeom>
              <a:solidFill>
                <a:schemeClr val="accent2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</p:cxnSp>
          <p:cxnSp>
            <p:nvCxnSpPr>
              <p:cNvPr id="133" name="Straight Arrow Connector 23"/>
              <p:cNvCxnSpPr/>
              <p:nvPr/>
            </p:nvCxnSpPr>
            <p:spPr bwMode="auto">
              <a:xfrm flipV="1">
                <a:off x="2496441" y="1746369"/>
                <a:ext cx="403092" cy="307248"/>
              </a:xfrm>
              <a:prstGeom prst="straightConnector1">
                <a:avLst/>
              </a:prstGeom>
              <a:solidFill>
                <a:schemeClr val="accent2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Straight Arrow Connector 24"/>
              <p:cNvCxnSpPr/>
              <p:nvPr/>
            </p:nvCxnSpPr>
            <p:spPr bwMode="auto">
              <a:xfrm>
                <a:off x="3533730" y="2044580"/>
                <a:ext cx="48371" cy="146846"/>
              </a:xfrm>
              <a:prstGeom prst="straightConnector1">
                <a:avLst/>
              </a:prstGeom>
              <a:solidFill>
                <a:schemeClr val="accent2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Straight Arrow Connector 25"/>
              <p:cNvCxnSpPr/>
              <p:nvPr/>
            </p:nvCxnSpPr>
            <p:spPr bwMode="auto">
              <a:xfrm>
                <a:off x="3442363" y="1696667"/>
                <a:ext cx="60464" cy="213492"/>
              </a:xfrm>
              <a:prstGeom prst="straightConnector1">
                <a:avLst/>
              </a:prstGeom>
              <a:solidFill>
                <a:schemeClr val="accent2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36" name="TextBox 26"/>
              <p:cNvSpPr txBox="1">
                <a:spLocks noChangeArrowheads="1"/>
              </p:cNvSpPr>
              <p:nvPr/>
            </p:nvSpPr>
            <p:spPr bwMode="auto">
              <a:xfrm>
                <a:off x="701338" y="1209104"/>
                <a:ext cx="1168283" cy="328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500" b="1">
                    <a:cs typeface="Arial Narrow" charset="0"/>
                  </a:rPr>
                  <a:t>Receptor </a:t>
                </a:r>
              </a:p>
              <a:p>
                <a:pPr algn="ctr" eaLnBrk="1" hangingPunct="1"/>
                <a:r>
                  <a:rPr lang="en-US" sz="1500" b="1">
                    <a:cs typeface="Arial Narrow" charset="0"/>
                  </a:rPr>
                  <a:t>tyrosine kinase</a:t>
                </a:r>
              </a:p>
            </p:txBody>
          </p:sp>
          <p:sp>
            <p:nvSpPr>
              <p:cNvPr id="137" name="TextBox 27"/>
              <p:cNvSpPr txBox="1">
                <a:spLocks noChangeArrowheads="1"/>
              </p:cNvSpPr>
              <p:nvPr/>
            </p:nvSpPr>
            <p:spPr bwMode="auto">
              <a:xfrm>
                <a:off x="2909329" y="2218628"/>
                <a:ext cx="372999" cy="164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500" b="1" dirty="0" err="1">
                    <a:cs typeface="Arial Narrow" charset="0"/>
                  </a:rPr>
                  <a:t>mTOR</a:t>
                </a:r>
                <a:endParaRPr lang="en-US" sz="1500" b="1" dirty="0">
                  <a:cs typeface="Arial Narrow" charset="0"/>
                </a:endParaRPr>
              </a:p>
            </p:txBody>
          </p:sp>
          <p:sp>
            <p:nvSpPr>
              <p:cNvPr id="138" name="TextBox 28"/>
              <p:cNvSpPr txBox="1">
                <a:spLocks noChangeArrowheads="1"/>
              </p:cNvSpPr>
              <p:nvPr/>
            </p:nvSpPr>
            <p:spPr bwMode="auto">
              <a:xfrm>
                <a:off x="3042836" y="1970184"/>
                <a:ext cx="243935" cy="164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500" b="1">
                    <a:cs typeface="Arial Narrow" charset="0"/>
                  </a:rPr>
                  <a:t>AKT</a:t>
                </a:r>
                <a:endParaRPr lang="en-US" sz="1500" b="1">
                  <a:cs typeface="Arial Narrow" charset="0"/>
                </a:endParaRPr>
              </a:p>
            </p:txBody>
          </p:sp>
          <p:sp>
            <p:nvSpPr>
              <p:cNvPr id="139" name="TextBox 29"/>
              <p:cNvSpPr txBox="1">
                <a:spLocks noChangeArrowheads="1"/>
              </p:cNvSpPr>
              <p:nvPr/>
            </p:nvSpPr>
            <p:spPr bwMode="auto">
              <a:xfrm>
                <a:off x="4045310" y="1690319"/>
                <a:ext cx="321107" cy="164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500" b="1">
                    <a:cs typeface="Arial Narrow" charset="0"/>
                  </a:rPr>
                  <a:t>PTEN</a:t>
                </a:r>
                <a:endParaRPr lang="en-US" sz="1500" b="1">
                  <a:cs typeface="Arial Narrow" charset="0"/>
                </a:endParaRPr>
              </a:p>
            </p:txBody>
          </p:sp>
          <p:sp>
            <p:nvSpPr>
              <p:cNvPr id="140" name="TextBox 30"/>
              <p:cNvSpPr txBox="1">
                <a:spLocks noChangeArrowheads="1"/>
              </p:cNvSpPr>
              <p:nvPr/>
            </p:nvSpPr>
            <p:spPr bwMode="auto">
              <a:xfrm>
                <a:off x="3377871" y="1223661"/>
                <a:ext cx="415224" cy="229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500" b="1">
                    <a:cs typeface="Arial Narrow" charset="0"/>
                  </a:rPr>
                  <a:t>PIP3</a:t>
                </a:r>
                <a:endParaRPr lang="en-US" sz="1500" b="1">
                  <a:cs typeface="Arial Narrow" charset="0"/>
                </a:endParaRPr>
              </a:p>
            </p:txBody>
          </p:sp>
          <p:sp>
            <p:nvSpPr>
              <p:cNvPr id="141" name="TextBox 31"/>
              <p:cNvSpPr txBox="1">
                <a:spLocks noChangeArrowheads="1"/>
              </p:cNvSpPr>
              <p:nvPr/>
            </p:nvSpPr>
            <p:spPr bwMode="auto">
              <a:xfrm>
                <a:off x="2582954" y="1294747"/>
                <a:ext cx="415224" cy="229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500" b="1">
                    <a:cs typeface="Arial Narrow" charset="0"/>
                  </a:rPr>
                  <a:t>PIP2</a:t>
                </a:r>
                <a:endParaRPr lang="en-US" sz="1500" b="1">
                  <a:cs typeface="Arial Narrow" charset="0"/>
                </a:endParaRPr>
              </a:p>
            </p:txBody>
          </p:sp>
          <p:cxnSp>
            <p:nvCxnSpPr>
              <p:cNvPr id="142" name="Straight Arrow Connector 32"/>
              <p:cNvCxnSpPr/>
              <p:nvPr/>
            </p:nvCxnSpPr>
            <p:spPr bwMode="auto">
              <a:xfrm>
                <a:off x="2253242" y="1836736"/>
                <a:ext cx="108834" cy="233824"/>
              </a:xfrm>
              <a:prstGeom prst="straightConnector1">
                <a:avLst/>
              </a:prstGeom>
              <a:solidFill>
                <a:schemeClr val="accent2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43" name="Oval 142"/>
              <p:cNvSpPr/>
              <p:nvPr/>
            </p:nvSpPr>
            <p:spPr>
              <a:xfrm>
                <a:off x="6330266" y="1210554"/>
                <a:ext cx="396182" cy="23097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endParaRPr lang="en-US" sz="1500" b="1" dirty="0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5396208" y="1940752"/>
                <a:ext cx="419659" cy="196327"/>
              </a:xfrm>
              <a:prstGeom prst="ellipse">
                <a:avLst/>
              </a:prstGeom>
              <a:solidFill>
                <a:srgbClr val="D6009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endParaRPr lang="en-US" sz="1500" b="1" dirty="0"/>
              </a:p>
            </p:txBody>
          </p:sp>
          <p:sp>
            <p:nvSpPr>
              <p:cNvPr id="145" name="Rectangle 35"/>
              <p:cNvSpPr>
                <a:spLocks noChangeArrowheads="1"/>
              </p:cNvSpPr>
              <p:nvPr/>
            </p:nvSpPr>
            <p:spPr bwMode="auto">
              <a:xfrm>
                <a:off x="6697537" y="1236957"/>
                <a:ext cx="678141" cy="229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500" b="1"/>
                  <a:t>Estrogen</a:t>
                </a:r>
                <a:endParaRPr lang="en-US" sz="1500"/>
              </a:p>
            </p:txBody>
          </p:sp>
          <p:sp>
            <p:nvSpPr>
              <p:cNvPr id="146" name="Rectangle 36"/>
              <p:cNvSpPr>
                <a:spLocks noChangeArrowheads="1"/>
              </p:cNvSpPr>
              <p:nvPr/>
            </p:nvSpPr>
            <p:spPr bwMode="auto">
              <a:xfrm>
                <a:off x="5854508" y="1824094"/>
                <a:ext cx="678140" cy="3449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1500" b="1"/>
                  <a:t>Estrogen</a:t>
                </a:r>
                <a:br>
                  <a:rPr lang="en-US" sz="1500" b="1"/>
                </a:br>
                <a:r>
                  <a:rPr lang="en-US" sz="1500" b="1"/>
                  <a:t>receptor</a:t>
                </a:r>
                <a:endParaRPr lang="en-US" sz="1500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427609" y="1914085"/>
                <a:ext cx="217536" cy="196327"/>
              </a:xfrm>
              <a:prstGeom prst="ellipse">
                <a:avLst/>
              </a:prstGeom>
              <a:solidFill>
                <a:srgbClr val="D6009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endParaRPr lang="en-US" sz="1500" b="1" dirty="0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652108" y="1914085"/>
                <a:ext cx="217536" cy="196327"/>
              </a:xfrm>
              <a:prstGeom prst="ellipse">
                <a:avLst/>
              </a:prstGeom>
              <a:solidFill>
                <a:srgbClr val="D6009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endParaRPr lang="en-US" sz="1500" b="1" dirty="0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874928" y="1914085"/>
                <a:ext cx="217536" cy="196327"/>
              </a:xfrm>
              <a:prstGeom prst="ellipse">
                <a:avLst/>
              </a:prstGeom>
              <a:solidFill>
                <a:srgbClr val="D6009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endParaRPr lang="en-US" sz="1500" b="1" dirty="0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610447" y="3770865"/>
                <a:ext cx="284063" cy="196327"/>
              </a:xfrm>
              <a:prstGeom prst="ellipse">
                <a:avLst/>
              </a:prstGeom>
              <a:solidFill>
                <a:srgbClr val="D6009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endParaRPr lang="en-US" sz="1500" b="1" dirty="0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4916588" y="3770865"/>
                <a:ext cx="284063" cy="196327"/>
              </a:xfrm>
              <a:prstGeom prst="ellipse">
                <a:avLst/>
              </a:prstGeom>
              <a:solidFill>
                <a:srgbClr val="D6009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endParaRPr lang="en-US" sz="1500" b="1" dirty="0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927992" y="3609471"/>
                <a:ext cx="273704" cy="23097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endParaRPr lang="en-US" sz="1500" b="1" dirty="0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2121454" y="2070738"/>
                <a:ext cx="480800" cy="19632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en-US" sz="1500" b="1" dirty="0"/>
                  <a:t>PI3K</a:t>
                </a:r>
              </a:p>
            </p:txBody>
          </p:sp>
          <p:grpSp>
            <p:nvGrpSpPr>
              <p:cNvPr id="154" name="Group 44"/>
              <p:cNvGrpSpPr/>
              <p:nvPr/>
            </p:nvGrpSpPr>
            <p:grpSpPr>
              <a:xfrm rot="20641816">
                <a:off x="1867150" y="1273894"/>
                <a:ext cx="618476" cy="632945"/>
                <a:chOff x="712382" y="-1456660"/>
                <a:chExt cx="988832" cy="956934"/>
              </a:xfrm>
              <a:solidFill>
                <a:srgbClr val="002060"/>
              </a:solidFill>
            </p:grpSpPr>
            <p:sp>
              <p:nvSpPr>
                <p:cNvPr id="204" name="Freeform 94"/>
                <p:cNvSpPr/>
                <p:nvPr/>
              </p:nvSpPr>
              <p:spPr>
                <a:xfrm rot="900000">
                  <a:off x="1222745" y="-1456660"/>
                  <a:ext cx="478469" cy="956934"/>
                </a:xfrm>
                <a:custGeom>
                  <a:avLst/>
                  <a:gdLst>
                    <a:gd name="connsiteX0" fmla="*/ 138223 w 478469"/>
                    <a:gd name="connsiteY0" fmla="*/ 0 h 956934"/>
                    <a:gd name="connsiteX1" fmla="*/ 235961 w 478469"/>
                    <a:gd name="connsiteY1" fmla="*/ 40485 h 956934"/>
                    <a:gd name="connsiteX2" fmla="*/ 261592 w 478469"/>
                    <a:gd name="connsiteY2" fmla="*/ 78500 h 956934"/>
                    <a:gd name="connsiteX3" fmla="*/ 281763 w 478469"/>
                    <a:gd name="connsiteY3" fmla="*/ 74428 h 956934"/>
                    <a:gd name="connsiteX4" fmla="*/ 393405 w 478469"/>
                    <a:gd name="connsiteY4" fmla="*/ 186070 h 956934"/>
                    <a:gd name="connsiteX5" fmla="*/ 325219 w 478469"/>
                    <a:gd name="connsiteY5" fmla="*/ 288939 h 956934"/>
                    <a:gd name="connsiteX6" fmla="*/ 319646 w 478469"/>
                    <a:gd name="connsiteY6" fmla="*/ 290064 h 956934"/>
                    <a:gd name="connsiteX7" fmla="*/ 342101 w 478469"/>
                    <a:gd name="connsiteY7" fmla="*/ 323368 h 956934"/>
                    <a:gd name="connsiteX8" fmla="*/ 350874 w 478469"/>
                    <a:gd name="connsiteY8" fmla="*/ 366824 h 956934"/>
                    <a:gd name="connsiteX9" fmla="*/ 318175 w 478469"/>
                    <a:gd name="connsiteY9" fmla="*/ 445767 h 956934"/>
                    <a:gd name="connsiteX10" fmla="*/ 304016 w 478469"/>
                    <a:gd name="connsiteY10" fmla="*/ 455313 h 956934"/>
                    <a:gd name="connsiteX11" fmla="*/ 311040 w 478469"/>
                    <a:gd name="connsiteY11" fmla="*/ 465731 h 956934"/>
                    <a:gd name="connsiteX12" fmla="*/ 318978 w 478469"/>
                    <a:gd name="connsiteY12" fmla="*/ 505048 h 956934"/>
                    <a:gd name="connsiteX13" fmla="*/ 257286 w 478469"/>
                    <a:gd name="connsiteY13" fmla="*/ 598120 h 956934"/>
                    <a:gd name="connsiteX14" fmla="*/ 254660 w 478469"/>
                    <a:gd name="connsiteY14" fmla="*/ 598650 h 956934"/>
                    <a:gd name="connsiteX15" fmla="*/ 257877 w 478469"/>
                    <a:gd name="connsiteY15" fmla="*/ 603954 h 956934"/>
                    <a:gd name="connsiteX16" fmla="*/ 263431 w 478469"/>
                    <a:gd name="connsiteY16" fmla="*/ 631465 h 956934"/>
                    <a:gd name="connsiteX17" fmla="*/ 306342 w 478469"/>
                    <a:gd name="connsiteY17" fmla="*/ 644572 h 956934"/>
                    <a:gd name="connsiteX18" fmla="*/ 342938 w 478469"/>
                    <a:gd name="connsiteY18" fmla="*/ 689014 h 956934"/>
                    <a:gd name="connsiteX19" fmla="*/ 347990 w 478469"/>
                    <a:gd name="connsiteY19" fmla="*/ 714036 h 956934"/>
                    <a:gd name="connsiteX20" fmla="*/ 356192 w 478469"/>
                    <a:gd name="connsiteY20" fmla="*/ 712380 h 956934"/>
                    <a:gd name="connsiteX21" fmla="*/ 478469 w 478469"/>
                    <a:gd name="connsiteY21" fmla="*/ 834657 h 956934"/>
                    <a:gd name="connsiteX22" fmla="*/ 356192 w 478469"/>
                    <a:gd name="connsiteY22" fmla="*/ 956934 h 956934"/>
                    <a:gd name="connsiteX23" fmla="*/ 233915 w 478469"/>
                    <a:gd name="connsiteY23" fmla="*/ 834657 h 956934"/>
                    <a:gd name="connsiteX24" fmla="*/ 235571 w 478469"/>
                    <a:gd name="connsiteY24" fmla="*/ 826455 h 956934"/>
                    <a:gd name="connsiteX25" fmla="*/ 210549 w 478469"/>
                    <a:gd name="connsiteY25" fmla="*/ 821403 h 956934"/>
                    <a:gd name="connsiteX26" fmla="*/ 153397 w 478469"/>
                    <a:gd name="connsiteY26" fmla="*/ 758368 h 956934"/>
                    <a:gd name="connsiteX27" fmla="*/ 150841 w 478469"/>
                    <a:gd name="connsiteY27" fmla="*/ 741462 h 956934"/>
                    <a:gd name="connsiteX28" fmla="*/ 125487 w 478469"/>
                    <a:gd name="connsiteY28" fmla="*/ 736343 h 956934"/>
                    <a:gd name="connsiteX29" fmla="*/ 63795 w 478469"/>
                    <a:gd name="connsiteY29" fmla="*/ 643271 h 956934"/>
                    <a:gd name="connsiteX30" fmla="*/ 125487 w 478469"/>
                    <a:gd name="connsiteY30" fmla="*/ 550199 h 956934"/>
                    <a:gd name="connsiteX31" fmla="*/ 128428 w 478469"/>
                    <a:gd name="connsiteY31" fmla="*/ 549605 h 956934"/>
                    <a:gd name="connsiteX32" fmla="*/ 124896 w 478469"/>
                    <a:gd name="connsiteY32" fmla="*/ 544366 h 956934"/>
                    <a:gd name="connsiteX33" fmla="*/ 116958 w 478469"/>
                    <a:gd name="connsiteY33" fmla="*/ 505048 h 956934"/>
                    <a:gd name="connsiteX34" fmla="*/ 146543 w 478469"/>
                    <a:gd name="connsiteY34" fmla="*/ 433623 h 956934"/>
                    <a:gd name="connsiteX35" fmla="*/ 150365 w 478469"/>
                    <a:gd name="connsiteY35" fmla="*/ 431047 h 956934"/>
                    <a:gd name="connsiteX36" fmla="*/ 136363 w 478469"/>
                    <a:gd name="connsiteY36" fmla="*/ 410280 h 956934"/>
                    <a:gd name="connsiteX37" fmla="*/ 127590 w 478469"/>
                    <a:gd name="connsiteY37" fmla="*/ 366824 h 956934"/>
                    <a:gd name="connsiteX38" fmla="*/ 195776 w 478469"/>
                    <a:gd name="connsiteY38" fmla="*/ 263955 h 956934"/>
                    <a:gd name="connsiteX39" fmla="*/ 201349 w 478469"/>
                    <a:gd name="connsiteY39" fmla="*/ 262830 h 956934"/>
                    <a:gd name="connsiteX40" fmla="*/ 199711 w 478469"/>
                    <a:gd name="connsiteY40" fmla="*/ 260402 h 956934"/>
                    <a:gd name="connsiteX41" fmla="*/ 192026 w 478469"/>
                    <a:gd name="connsiteY41" fmla="*/ 265584 h 956934"/>
                    <a:gd name="connsiteX42" fmla="*/ 138223 w 478469"/>
                    <a:gd name="connsiteY42" fmla="*/ 276446 h 956934"/>
                    <a:gd name="connsiteX43" fmla="*/ 0 w 478469"/>
                    <a:gd name="connsiteY43" fmla="*/ 138223 h 956934"/>
                    <a:gd name="connsiteX44" fmla="*/ 138223 w 478469"/>
                    <a:gd name="connsiteY44" fmla="*/ 0 h 956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78469" h="956934">
                      <a:moveTo>
                        <a:pt x="138223" y="0"/>
                      </a:moveTo>
                      <a:cubicBezTo>
                        <a:pt x="176392" y="0"/>
                        <a:pt x="210948" y="15471"/>
                        <a:pt x="235961" y="40485"/>
                      </a:cubicBezTo>
                      <a:lnTo>
                        <a:pt x="261592" y="78500"/>
                      </a:lnTo>
                      <a:lnTo>
                        <a:pt x="281763" y="74428"/>
                      </a:lnTo>
                      <a:cubicBezTo>
                        <a:pt x="343421" y="74428"/>
                        <a:pt x="393405" y="124412"/>
                        <a:pt x="393405" y="186070"/>
                      </a:cubicBezTo>
                      <a:cubicBezTo>
                        <a:pt x="393405" y="232314"/>
                        <a:pt x="365289" y="271990"/>
                        <a:pt x="325219" y="288939"/>
                      </a:cubicBezTo>
                      <a:lnTo>
                        <a:pt x="319646" y="290064"/>
                      </a:lnTo>
                      <a:lnTo>
                        <a:pt x="342101" y="323368"/>
                      </a:lnTo>
                      <a:cubicBezTo>
                        <a:pt x="347750" y="336725"/>
                        <a:pt x="350874" y="351410"/>
                        <a:pt x="350874" y="366824"/>
                      </a:cubicBezTo>
                      <a:cubicBezTo>
                        <a:pt x="350874" y="397653"/>
                        <a:pt x="338378" y="425564"/>
                        <a:pt x="318175" y="445767"/>
                      </a:cubicBezTo>
                      <a:lnTo>
                        <a:pt x="304016" y="455313"/>
                      </a:lnTo>
                      <a:lnTo>
                        <a:pt x="311040" y="465731"/>
                      </a:lnTo>
                      <a:cubicBezTo>
                        <a:pt x="316152" y="477815"/>
                        <a:pt x="318978" y="491102"/>
                        <a:pt x="318978" y="505048"/>
                      </a:cubicBezTo>
                      <a:cubicBezTo>
                        <a:pt x="318978" y="546888"/>
                        <a:pt x="293540" y="582786"/>
                        <a:pt x="257286" y="598120"/>
                      </a:cubicBezTo>
                      <a:lnTo>
                        <a:pt x="254660" y="598650"/>
                      </a:lnTo>
                      <a:lnTo>
                        <a:pt x="257877" y="603954"/>
                      </a:lnTo>
                      <a:lnTo>
                        <a:pt x="263431" y="631465"/>
                      </a:lnTo>
                      <a:lnTo>
                        <a:pt x="306342" y="644572"/>
                      </a:lnTo>
                      <a:cubicBezTo>
                        <a:pt x="322463" y="655463"/>
                        <a:pt x="335271" y="670887"/>
                        <a:pt x="342938" y="689014"/>
                      </a:cubicBezTo>
                      <a:lnTo>
                        <a:pt x="347990" y="714036"/>
                      </a:lnTo>
                      <a:lnTo>
                        <a:pt x="356192" y="712380"/>
                      </a:lnTo>
                      <a:cubicBezTo>
                        <a:pt x="423724" y="712380"/>
                        <a:pt x="478469" y="767125"/>
                        <a:pt x="478469" y="834657"/>
                      </a:cubicBezTo>
                      <a:cubicBezTo>
                        <a:pt x="478469" y="902189"/>
                        <a:pt x="423724" y="956934"/>
                        <a:pt x="356192" y="956934"/>
                      </a:cubicBezTo>
                      <a:cubicBezTo>
                        <a:pt x="288660" y="956934"/>
                        <a:pt x="233915" y="902189"/>
                        <a:pt x="233915" y="834657"/>
                      </a:cubicBezTo>
                      <a:lnTo>
                        <a:pt x="235571" y="826455"/>
                      </a:lnTo>
                      <a:lnTo>
                        <a:pt x="210549" y="821403"/>
                      </a:lnTo>
                      <a:cubicBezTo>
                        <a:pt x="183358" y="809902"/>
                        <a:pt x="162251" y="786834"/>
                        <a:pt x="153397" y="758368"/>
                      </a:cubicBezTo>
                      <a:lnTo>
                        <a:pt x="150841" y="741462"/>
                      </a:lnTo>
                      <a:lnTo>
                        <a:pt x="125487" y="736343"/>
                      </a:lnTo>
                      <a:cubicBezTo>
                        <a:pt x="89233" y="721009"/>
                        <a:pt x="63795" y="685111"/>
                        <a:pt x="63795" y="643271"/>
                      </a:cubicBezTo>
                      <a:cubicBezTo>
                        <a:pt x="63795" y="601432"/>
                        <a:pt x="89233" y="565533"/>
                        <a:pt x="125487" y="550199"/>
                      </a:cubicBezTo>
                      <a:lnTo>
                        <a:pt x="128428" y="549605"/>
                      </a:lnTo>
                      <a:lnTo>
                        <a:pt x="124896" y="544366"/>
                      </a:lnTo>
                      <a:cubicBezTo>
                        <a:pt x="119784" y="532281"/>
                        <a:pt x="116958" y="518995"/>
                        <a:pt x="116958" y="505048"/>
                      </a:cubicBezTo>
                      <a:cubicBezTo>
                        <a:pt x="116958" y="477155"/>
                        <a:pt x="128264" y="451903"/>
                        <a:pt x="146543" y="433623"/>
                      </a:cubicBezTo>
                      <a:lnTo>
                        <a:pt x="150365" y="431047"/>
                      </a:lnTo>
                      <a:lnTo>
                        <a:pt x="136363" y="410280"/>
                      </a:lnTo>
                      <a:cubicBezTo>
                        <a:pt x="130714" y="396923"/>
                        <a:pt x="127590" y="382239"/>
                        <a:pt x="127590" y="366824"/>
                      </a:cubicBezTo>
                      <a:cubicBezTo>
                        <a:pt x="127590" y="320581"/>
                        <a:pt x="155706" y="280904"/>
                        <a:pt x="195776" y="263955"/>
                      </a:cubicBezTo>
                      <a:lnTo>
                        <a:pt x="201349" y="262830"/>
                      </a:lnTo>
                      <a:lnTo>
                        <a:pt x="199711" y="260402"/>
                      </a:lnTo>
                      <a:lnTo>
                        <a:pt x="192026" y="265584"/>
                      </a:lnTo>
                      <a:cubicBezTo>
                        <a:pt x="175489" y="272578"/>
                        <a:pt x="157307" y="276446"/>
                        <a:pt x="138223" y="276446"/>
                      </a:cubicBezTo>
                      <a:cubicBezTo>
                        <a:pt x="61885" y="276446"/>
                        <a:pt x="0" y="214561"/>
                        <a:pt x="0" y="138223"/>
                      </a:cubicBezTo>
                      <a:cubicBezTo>
                        <a:pt x="0" y="61885"/>
                        <a:pt x="61885" y="0"/>
                        <a:pt x="1382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50800" h="508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 dirty="0"/>
                </a:p>
              </p:txBody>
            </p:sp>
            <p:sp>
              <p:nvSpPr>
                <p:cNvPr id="205" name="Freeform 95"/>
                <p:cNvSpPr/>
                <p:nvPr/>
              </p:nvSpPr>
              <p:spPr>
                <a:xfrm rot="20700000" flipH="1">
                  <a:off x="712382" y="-1456660"/>
                  <a:ext cx="478469" cy="956934"/>
                </a:xfrm>
                <a:custGeom>
                  <a:avLst/>
                  <a:gdLst>
                    <a:gd name="connsiteX0" fmla="*/ 138223 w 478469"/>
                    <a:gd name="connsiteY0" fmla="*/ 0 h 956934"/>
                    <a:gd name="connsiteX1" fmla="*/ 235961 w 478469"/>
                    <a:gd name="connsiteY1" fmla="*/ 40485 h 956934"/>
                    <a:gd name="connsiteX2" fmla="*/ 261592 w 478469"/>
                    <a:gd name="connsiteY2" fmla="*/ 78500 h 956934"/>
                    <a:gd name="connsiteX3" fmla="*/ 281763 w 478469"/>
                    <a:gd name="connsiteY3" fmla="*/ 74428 h 956934"/>
                    <a:gd name="connsiteX4" fmla="*/ 393405 w 478469"/>
                    <a:gd name="connsiteY4" fmla="*/ 186070 h 956934"/>
                    <a:gd name="connsiteX5" fmla="*/ 325219 w 478469"/>
                    <a:gd name="connsiteY5" fmla="*/ 288939 h 956934"/>
                    <a:gd name="connsiteX6" fmla="*/ 319646 w 478469"/>
                    <a:gd name="connsiteY6" fmla="*/ 290064 h 956934"/>
                    <a:gd name="connsiteX7" fmla="*/ 342101 w 478469"/>
                    <a:gd name="connsiteY7" fmla="*/ 323368 h 956934"/>
                    <a:gd name="connsiteX8" fmla="*/ 350874 w 478469"/>
                    <a:gd name="connsiteY8" fmla="*/ 366824 h 956934"/>
                    <a:gd name="connsiteX9" fmla="*/ 318175 w 478469"/>
                    <a:gd name="connsiteY9" fmla="*/ 445767 h 956934"/>
                    <a:gd name="connsiteX10" fmla="*/ 304016 w 478469"/>
                    <a:gd name="connsiteY10" fmla="*/ 455313 h 956934"/>
                    <a:gd name="connsiteX11" fmla="*/ 311040 w 478469"/>
                    <a:gd name="connsiteY11" fmla="*/ 465731 h 956934"/>
                    <a:gd name="connsiteX12" fmla="*/ 318978 w 478469"/>
                    <a:gd name="connsiteY12" fmla="*/ 505048 h 956934"/>
                    <a:gd name="connsiteX13" fmla="*/ 257286 w 478469"/>
                    <a:gd name="connsiteY13" fmla="*/ 598120 h 956934"/>
                    <a:gd name="connsiteX14" fmla="*/ 254660 w 478469"/>
                    <a:gd name="connsiteY14" fmla="*/ 598650 h 956934"/>
                    <a:gd name="connsiteX15" fmla="*/ 257877 w 478469"/>
                    <a:gd name="connsiteY15" fmla="*/ 603954 h 956934"/>
                    <a:gd name="connsiteX16" fmla="*/ 263431 w 478469"/>
                    <a:gd name="connsiteY16" fmla="*/ 631465 h 956934"/>
                    <a:gd name="connsiteX17" fmla="*/ 306342 w 478469"/>
                    <a:gd name="connsiteY17" fmla="*/ 644572 h 956934"/>
                    <a:gd name="connsiteX18" fmla="*/ 342938 w 478469"/>
                    <a:gd name="connsiteY18" fmla="*/ 689014 h 956934"/>
                    <a:gd name="connsiteX19" fmla="*/ 347990 w 478469"/>
                    <a:gd name="connsiteY19" fmla="*/ 714036 h 956934"/>
                    <a:gd name="connsiteX20" fmla="*/ 356192 w 478469"/>
                    <a:gd name="connsiteY20" fmla="*/ 712380 h 956934"/>
                    <a:gd name="connsiteX21" fmla="*/ 478469 w 478469"/>
                    <a:gd name="connsiteY21" fmla="*/ 834657 h 956934"/>
                    <a:gd name="connsiteX22" fmla="*/ 356192 w 478469"/>
                    <a:gd name="connsiteY22" fmla="*/ 956934 h 956934"/>
                    <a:gd name="connsiteX23" fmla="*/ 233915 w 478469"/>
                    <a:gd name="connsiteY23" fmla="*/ 834657 h 956934"/>
                    <a:gd name="connsiteX24" fmla="*/ 235571 w 478469"/>
                    <a:gd name="connsiteY24" fmla="*/ 826455 h 956934"/>
                    <a:gd name="connsiteX25" fmla="*/ 210549 w 478469"/>
                    <a:gd name="connsiteY25" fmla="*/ 821403 h 956934"/>
                    <a:gd name="connsiteX26" fmla="*/ 153397 w 478469"/>
                    <a:gd name="connsiteY26" fmla="*/ 758368 h 956934"/>
                    <a:gd name="connsiteX27" fmla="*/ 150841 w 478469"/>
                    <a:gd name="connsiteY27" fmla="*/ 741462 h 956934"/>
                    <a:gd name="connsiteX28" fmla="*/ 125487 w 478469"/>
                    <a:gd name="connsiteY28" fmla="*/ 736343 h 956934"/>
                    <a:gd name="connsiteX29" fmla="*/ 63795 w 478469"/>
                    <a:gd name="connsiteY29" fmla="*/ 643271 h 956934"/>
                    <a:gd name="connsiteX30" fmla="*/ 125487 w 478469"/>
                    <a:gd name="connsiteY30" fmla="*/ 550199 h 956934"/>
                    <a:gd name="connsiteX31" fmla="*/ 128428 w 478469"/>
                    <a:gd name="connsiteY31" fmla="*/ 549605 h 956934"/>
                    <a:gd name="connsiteX32" fmla="*/ 124896 w 478469"/>
                    <a:gd name="connsiteY32" fmla="*/ 544366 h 956934"/>
                    <a:gd name="connsiteX33" fmla="*/ 116958 w 478469"/>
                    <a:gd name="connsiteY33" fmla="*/ 505048 h 956934"/>
                    <a:gd name="connsiteX34" fmla="*/ 146543 w 478469"/>
                    <a:gd name="connsiteY34" fmla="*/ 433623 h 956934"/>
                    <a:gd name="connsiteX35" fmla="*/ 150365 w 478469"/>
                    <a:gd name="connsiteY35" fmla="*/ 431047 h 956934"/>
                    <a:gd name="connsiteX36" fmla="*/ 136363 w 478469"/>
                    <a:gd name="connsiteY36" fmla="*/ 410280 h 956934"/>
                    <a:gd name="connsiteX37" fmla="*/ 127590 w 478469"/>
                    <a:gd name="connsiteY37" fmla="*/ 366824 h 956934"/>
                    <a:gd name="connsiteX38" fmla="*/ 195776 w 478469"/>
                    <a:gd name="connsiteY38" fmla="*/ 263955 h 956934"/>
                    <a:gd name="connsiteX39" fmla="*/ 201349 w 478469"/>
                    <a:gd name="connsiteY39" fmla="*/ 262830 h 956934"/>
                    <a:gd name="connsiteX40" fmla="*/ 199711 w 478469"/>
                    <a:gd name="connsiteY40" fmla="*/ 260402 h 956934"/>
                    <a:gd name="connsiteX41" fmla="*/ 192026 w 478469"/>
                    <a:gd name="connsiteY41" fmla="*/ 265584 h 956934"/>
                    <a:gd name="connsiteX42" fmla="*/ 138223 w 478469"/>
                    <a:gd name="connsiteY42" fmla="*/ 276446 h 956934"/>
                    <a:gd name="connsiteX43" fmla="*/ 0 w 478469"/>
                    <a:gd name="connsiteY43" fmla="*/ 138223 h 956934"/>
                    <a:gd name="connsiteX44" fmla="*/ 138223 w 478469"/>
                    <a:gd name="connsiteY44" fmla="*/ 0 h 956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78469" h="956934">
                      <a:moveTo>
                        <a:pt x="138223" y="0"/>
                      </a:moveTo>
                      <a:cubicBezTo>
                        <a:pt x="176392" y="0"/>
                        <a:pt x="210948" y="15471"/>
                        <a:pt x="235961" y="40485"/>
                      </a:cubicBezTo>
                      <a:lnTo>
                        <a:pt x="261592" y="78500"/>
                      </a:lnTo>
                      <a:lnTo>
                        <a:pt x="281763" y="74428"/>
                      </a:lnTo>
                      <a:cubicBezTo>
                        <a:pt x="343421" y="74428"/>
                        <a:pt x="393405" y="124412"/>
                        <a:pt x="393405" y="186070"/>
                      </a:cubicBezTo>
                      <a:cubicBezTo>
                        <a:pt x="393405" y="232314"/>
                        <a:pt x="365289" y="271990"/>
                        <a:pt x="325219" y="288939"/>
                      </a:cubicBezTo>
                      <a:lnTo>
                        <a:pt x="319646" y="290064"/>
                      </a:lnTo>
                      <a:lnTo>
                        <a:pt x="342101" y="323368"/>
                      </a:lnTo>
                      <a:cubicBezTo>
                        <a:pt x="347750" y="336725"/>
                        <a:pt x="350874" y="351410"/>
                        <a:pt x="350874" y="366824"/>
                      </a:cubicBezTo>
                      <a:cubicBezTo>
                        <a:pt x="350874" y="397653"/>
                        <a:pt x="338378" y="425564"/>
                        <a:pt x="318175" y="445767"/>
                      </a:cubicBezTo>
                      <a:lnTo>
                        <a:pt x="304016" y="455313"/>
                      </a:lnTo>
                      <a:lnTo>
                        <a:pt x="311040" y="465731"/>
                      </a:lnTo>
                      <a:cubicBezTo>
                        <a:pt x="316152" y="477815"/>
                        <a:pt x="318978" y="491102"/>
                        <a:pt x="318978" y="505048"/>
                      </a:cubicBezTo>
                      <a:cubicBezTo>
                        <a:pt x="318978" y="546888"/>
                        <a:pt x="293540" y="582786"/>
                        <a:pt x="257286" y="598120"/>
                      </a:cubicBezTo>
                      <a:lnTo>
                        <a:pt x="254660" y="598650"/>
                      </a:lnTo>
                      <a:lnTo>
                        <a:pt x="257877" y="603954"/>
                      </a:lnTo>
                      <a:lnTo>
                        <a:pt x="263431" y="631465"/>
                      </a:lnTo>
                      <a:lnTo>
                        <a:pt x="306342" y="644572"/>
                      </a:lnTo>
                      <a:cubicBezTo>
                        <a:pt x="322463" y="655463"/>
                        <a:pt x="335271" y="670887"/>
                        <a:pt x="342938" y="689014"/>
                      </a:cubicBezTo>
                      <a:lnTo>
                        <a:pt x="347990" y="714036"/>
                      </a:lnTo>
                      <a:lnTo>
                        <a:pt x="356192" y="712380"/>
                      </a:lnTo>
                      <a:cubicBezTo>
                        <a:pt x="423724" y="712380"/>
                        <a:pt x="478469" y="767125"/>
                        <a:pt x="478469" y="834657"/>
                      </a:cubicBezTo>
                      <a:cubicBezTo>
                        <a:pt x="478469" y="902189"/>
                        <a:pt x="423724" y="956934"/>
                        <a:pt x="356192" y="956934"/>
                      </a:cubicBezTo>
                      <a:cubicBezTo>
                        <a:pt x="288660" y="956934"/>
                        <a:pt x="233915" y="902189"/>
                        <a:pt x="233915" y="834657"/>
                      </a:cubicBezTo>
                      <a:lnTo>
                        <a:pt x="235571" y="826455"/>
                      </a:lnTo>
                      <a:lnTo>
                        <a:pt x="210549" y="821403"/>
                      </a:lnTo>
                      <a:cubicBezTo>
                        <a:pt x="183358" y="809902"/>
                        <a:pt x="162251" y="786834"/>
                        <a:pt x="153397" y="758368"/>
                      </a:cubicBezTo>
                      <a:lnTo>
                        <a:pt x="150841" y="741462"/>
                      </a:lnTo>
                      <a:lnTo>
                        <a:pt x="125487" y="736343"/>
                      </a:lnTo>
                      <a:cubicBezTo>
                        <a:pt x="89233" y="721009"/>
                        <a:pt x="63795" y="685111"/>
                        <a:pt x="63795" y="643271"/>
                      </a:cubicBezTo>
                      <a:cubicBezTo>
                        <a:pt x="63795" y="601432"/>
                        <a:pt x="89233" y="565533"/>
                        <a:pt x="125487" y="550199"/>
                      </a:cubicBezTo>
                      <a:lnTo>
                        <a:pt x="128428" y="549605"/>
                      </a:lnTo>
                      <a:lnTo>
                        <a:pt x="124896" y="544366"/>
                      </a:lnTo>
                      <a:cubicBezTo>
                        <a:pt x="119784" y="532281"/>
                        <a:pt x="116958" y="518995"/>
                        <a:pt x="116958" y="505048"/>
                      </a:cubicBezTo>
                      <a:cubicBezTo>
                        <a:pt x="116958" y="477155"/>
                        <a:pt x="128264" y="451903"/>
                        <a:pt x="146543" y="433623"/>
                      </a:cubicBezTo>
                      <a:lnTo>
                        <a:pt x="150365" y="431047"/>
                      </a:lnTo>
                      <a:lnTo>
                        <a:pt x="136363" y="410280"/>
                      </a:lnTo>
                      <a:cubicBezTo>
                        <a:pt x="130714" y="396923"/>
                        <a:pt x="127590" y="382239"/>
                        <a:pt x="127590" y="366824"/>
                      </a:cubicBezTo>
                      <a:cubicBezTo>
                        <a:pt x="127590" y="320581"/>
                        <a:pt x="155706" y="280904"/>
                        <a:pt x="195776" y="263955"/>
                      </a:cubicBezTo>
                      <a:lnTo>
                        <a:pt x="201349" y="262830"/>
                      </a:lnTo>
                      <a:lnTo>
                        <a:pt x="199711" y="260402"/>
                      </a:lnTo>
                      <a:lnTo>
                        <a:pt x="192026" y="265584"/>
                      </a:lnTo>
                      <a:cubicBezTo>
                        <a:pt x="175489" y="272578"/>
                        <a:pt x="157307" y="276446"/>
                        <a:pt x="138223" y="276446"/>
                      </a:cubicBezTo>
                      <a:cubicBezTo>
                        <a:pt x="61885" y="276446"/>
                        <a:pt x="0" y="214561"/>
                        <a:pt x="0" y="138223"/>
                      </a:cubicBezTo>
                      <a:cubicBezTo>
                        <a:pt x="0" y="61885"/>
                        <a:pt x="61885" y="0"/>
                        <a:pt x="1382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50800" h="508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 dirty="0"/>
                </a:p>
              </p:txBody>
            </p:sp>
          </p:grpSp>
          <p:sp>
            <p:nvSpPr>
              <p:cNvPr id="155" name="Oval 154"/>
              <p:cNvSpPr/>
              <p:nvPr/>
            </p:nvSpPr>
            <p:spPr>
              <a:xfrm>
                <a:off x="2888402" y="1496450"/>
                <a:ext cx="207097" cy="219004"/>
              </a:xfrm>
              <a:prstGeom prst="ellipse">
                <a:avLst/>
              </a:prstGeom>
              <a:solidFill>
                <a:srgbClr val="FF66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3309142" y="1452000"/>
                <a:ext cx="207097" cy="219004"/>
              </a:xfrm>
              <a:prstGeom prst="ellipse">
                <a:avLst/>
              </a:prstGeom>
              <a:solidFill>
                <a:srgbClr val="FF66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531335" y="1775973"/>
                <a:ext cx="273704" cy="23097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endParaRPr lang="en-US" sz="1500" b="1" dirty="0"/>
              </a:p>
            </p:txBody>
          </p:sp>
          <p:sp>
            <p:nvSpPr>
              <p:cNvPr id="158" name="Freeform 48"/>
              <p:cNvSpPr>
                <a:spLocks/>
              </p:cNvSpPr>
              <p:nvPr/>
            </p:nvSpPr>
            <p:spPr bwMode="auto">
              <a:xfrm>
                <a:off x="3064669" y="1654970"/>
                <a:ext cx="297656" cy="134151"/>
              </a:xfrm>
              <a:custGeom>
                <a:avLst/>
                <a:gdLst>
                  <a:gd name="T0" fmla="*/ 0 w 297656"/>
                  <a:gd name="T1" fmla="*/ 76200 h 134151"/>
                  <a:gd name="T2" fmla="*/ 166687 w 297656"/>
                  <a:gd name="T3" fmla="*/ 133351 h 134151"/>
                  <a:gd name="T4" fmla="*/ 297656 w 297656"/>
                  <a:gd name="T5" fmla="*/ 0 h 1341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7656" h="134151">
                    <a:moveTo>
                      <a:pt x="0" y="76200"/>
                    </a:moveTo>
                    <a:cubicBezTo>
                      <a:pt x="50800" y="115094"/>
                      <a:pt x="83740" y="138907"/>
                      <a:pt x="166687" y="133351"/>
                    </a:cubicBezTo>
                    <a:cubicBezTo>
                      <a:pt x="249634" y="127795"/>
                      <a:pt x="289718" y="54770"/>
                      <a:pt x="297656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de-DE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3695246" y="1659731"/>
                <a:ext cx="331448" cy="19769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/>
              </a:p>
            </p:txBody>
          </p:sp>
          <p:grpSp>
            <p:nvGrpSpPr>
              <p:cNvPr id="160" name="Group 50"/>
              <p:cNvGrpSpPr>
                <a:grpSpLocks/>
              </p:cNvGrpSpPr>
              <p:nvPr/>
            </p:nvGrpSpPr>
            <p:grpSpPr bwMode="auto">
              <a:xfrm rot="-3378346">
                <a:off x="3565176" y="1590154"/>
                <a:ext cx="97144" cy="194335"/>
                <a:chOff x="2741785" y="2318370"/>
                <a:chExt cx="97144" cy="194335"/>
              </a:xfrm>
            </p:grpSpPr>
            <p:cxnSp>
              <p:nvCxnSpPr>
                <p:cNvPr id="202" name="Straight Connector 92"/>
                <p:cNvCxnSpPr/>
                <p:nvPr/>
              </p:nvCxnSpPr>
              <p:spPr>
                <a:xfrm>
                  <a:off x="2782532" y="2328627"/>
                  <a:ext cx="0" cy="184078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3" name="Straight Connector 93"/>
                <p:cNvCxnSpPr/>
                <p:nvPr/>
              </p:nvCxnSpPr>
              <p:spPr>
                <a:xfrm>
                  <a:off x="2741785" y="2318370"/>
                  <a:ext cx="97144" cy="0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61" name="Oval 160"/>
              <p:cNvSpPr/>
              <p:nvPr/>
            </p:nvSpPr>
            <p:spPr>
              <a:xfrm>
                <a:off x="3349965" y="1881187"/>
                <a:ext cx="331448" cy="19769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394355" y="2187986"/>
                <a:ext cx="450510" cy="26870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024992" y="2050596"/>
                <a:ext cx="259897" cy="19769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/>
              </a:p>
            </p:txBody>
          </p:sp>
          <p:grpSp>
            <p:nvGrpSpPr>
              <p:cNvPr id="164" name="Group 54"/>
              <p:cNvGrpSpPr>
                <a:grpSpLocks/>
              </p:cNvGrpSpPr>
              <p:nvPr/>
            </p:nvGrpSpPr>
            <p:grpSpPr bwMode="auto">
              <a:xfrm>
                <a:off x="3202101" y="2787975"/>
                <a:ext cx="1116806" cy="268704"/>
                <a:chOff x="3264694" y="2988681"/>
                <a:chExt cx="1116806" cy="268704"/>
              </a:xfrm>
            </p:grpSpPr>
            <p:sp>
              <p:nvSpPr>
                <p:cNvPr id="200" name="Rounded Rectangle 90"/>
                <p:cNvSpPr/>
                <p:nvPr/>
              </p:nvSpPr>
              <p:spPr>
                <a:xfrm>
                  <a:off x="3828596" y="2988681"/>
                  <a:ext cx="552904" cy="268704"/>
                </a:xfrm>
                <a:prstGeom prst="roundRect">
                  <a:avLst/>
                </a:prstGeom>
                <a:solidFill>
                  <a:srgbClr val="66FFFF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44450" h="508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sz="1500" b="1" dirty="0">
                      <a:solidFill>
                        <a:schemeClr val="tx1"/>
                      </a:solidFill>
                    </a:rPr>
                    <a:t>Cyclin D</a:t>
                  </a:r>
                </a:p>
              </p:txBody>
            </p:sp>
            <p:sp>
              <p:nvSpPr>
                <p:cNvPr id="201" name="Rounded Rectangle 91"/>
                <p:cNvSpPr/>
                <p:nvPr/>
              </p:nvSpPr>
              <p:spPr>
                <a:xfrm>
                  <a:off x="3264694" y="2988681"/>
                  <a:ext cx="564356" cy="268704"/>
                </a:xfrm>
                <a:prstGeom prst="roundRect">
                  <a:avLst/>
                </a:prstGeom>
                <a:solidFill>
                  <a:srgbClr val="99CCFF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44450" h="508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sz="1500" b="1" dirty="0">
                      <a:solidFill>
                        <a:schemeClr val="tx1"/>
                      </a:solidFill>
                    </a:rPr>
                    <a:t>CDK4/6</a:t>
                  </a:r>
                </a:p>
              </p:txBody>
            </p:sp>
          </p:grpSp>
          <p:sp>
            <p:nvSpPr>
              <p:cNvPr id="165" name="Oval 164"/>
              <p:cNvSpPr/>
              <p:nvPr/>
            </p:nvSpPr>
            <p:spPr>
              <a:xfrm>
                <a:off x="3871672" y="3200402"/>
                <a:ext cx="341099" cy="22860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r>
                  <a:rPr lang="en-GB" sz="1500" b="1" dirty="0"/>
                  <a:t>E2F</a:t>
                </a:r>
                <a:endParaRPr lang="en-US" sz="1500" b="1" dirty="0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577757" y="3298374"/>
                <a:ext cx="341099" cy="2286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r>
                  <a:rPr lang="en-GB" sz="1500" b="1" dirty="0"/>
                  <a:t>RB</a:t>
                </a:r>
                <a:endParaRPr lang="en-US" sz="1500" b="1" dirty="0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747407" y="3698424"/>
                <a:ext cx="391885" cy="2286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r>
                  <a:rPr lang="en-GB" sz="1500" b="1" dirty="0"/>
                  <a:t>G1/S</a:t>
                </a:r>
                <a:endParaRPr lang="en-US" sz="1500" b="1" dirty="0"/>
              </a:p>
            </p:txBody>
          </p:sp>
          <p:cxnSp>
            <p:nvCxnSpPr>
              <p:cNvPr id="168" name="Straight Arrow Connector 58"/>
              <p:cNvCxnSpPr>
                <a:cxnSpLocks noChangeShapeType="1"/>
              </p:cNvCxnSpPr>
              <p:nvPr/>
            </p:nvCxnSpPr>
            <p:spPr bwMode="auto">
              <a:xfrm flipV="1">
                <a:off x="4161837" y="3763736"/>
                <a:ext cx="434656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9" name="Freeform 59"/>
              <p:cNvSpPr>
                <a:spLocks/>
              </p:cNvSpPr>
              <p:nvPr/>
            </p:nvSpPr>
            <p:spPr bwMode="auto">
              <a:xfrm>
                <a:off x="4571465" y="2130877"/>
                <a:ext cx="286350" cy="1600201"/>
              </a:xfrm>
              <a:custGeom>
                <a:avLst/>
                <a:gdLst>
                  <a:gd name="T0" fmla="*/ 57684 w 286350"/>
                  <a:gd name="T1" fmla="*/ 0 h 1600201"/>
                  <a:gd name="T2" fmla="*/ 261791 w 286350"/>
                  <a:gd name="T3" fmla="*/ 1600201 h 160020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6350" h="1600201">
                    <a:moveTo>
                      <a:pt x="57684" y="0"/>
                    </a:moveTo>
                    <a:cubicBezTo>
                      <a:pt x="-181802" y="794657"/>
                      <a:pt x="411469" y="862694"/>
                      <a:pt x="261791" y="1600201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de-DE"/>
              </a:p>
            </p:txBody>
          </p:sp>
          <p:sp>
            <p:nvSpPr>
              <p:cNvPr id="170" name="Freeform 60"/>
              <p:cNvSpPr>
                <a:spLocks/>
              </p:cNvSpPr>
              <p:nvPr/>
            </p:nvSpPr>
            <p:spPr bwMode="auto">
              <a:xfrm flipH="1">
                <a:off x="5046828" y="2163536"/>
                <a:ext cx="559404" cy="1445080"/>
              </a:xfrm>
              <a:custGeom>
                <a:avLst/>
                <a:gdLst>
                  <a:gd name="T0" fmla="*/ 414 w 385205"/>
                  <a:gd name="T1" fmla="*/ 0 h 1485902"/>
                  <a:gd name="T2" fmla="*/ 7596844 w 385205"/>
                  <a:gd name="T3" fmla="*/ 1189060 h 148590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5205" h="1485902">
                    <a:moveTo>
                      <a:pt x="21" y="0"/>
                    </a:moveTo>
                    <a:cubicBezTo>
                      <a:pt x="-3345" y="917122"/>
                      <a:pt x="410024" y="617767"/>
                      <a:pt x="384029" y="1485902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de-DE"/>
              </a:p>
            </p:txBody>
          </p:sp>
          <p:sp>
            <p:nvSpPr>
              <p:cNvPr id="171" name="Freeform 61"/>
              <p:cNvSpPr>
                <a:spLocks/>
              </p:cNvSpPr>
              <p:nvPr/>
            </p:nvSpPr>
            <p:spPr bwMode="auto">
              <a:xfrm flipH="1">
                <a:off x="5674177" y="1445077"/>
                <a:ext cx="838249" cy="391887"/>
              </a:xfrm>
              <a:custGeom>
                <a:avLst/>
                <a:gdLst>
                  <a:gd name="T0" fmla="*/ 0 w 451977"/>
                  <a:gd name="T1" fmla="*/ 0 h 1106525"/>
                  <a:gd name="T2" fmla="*/ 63265953 w 451977"/>
                  <a:gd name="T3" fmla="*/ 274 h 110652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51977" h="1106525">
                    <a:moveTo>
                      <a:pt x="0" y="0"/>
                    </a:moveTo>
                    <a:cubicBezTo>
                      <a:pt x="68697" y="994183"/>
                      <a:pt x="401661" y="-467020"/>
                      <a:pt x="451977" y="1106525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de-DE"/>
              </a:p>
            </p:txBody>
          </p:sp>
          <p:sp>
            <p:nvSpPr>
              <p:cNvPr id="172" name="Rounded Rectangle 62"/>
              <p:cNvSpPr/>
              <p:nvPr/>
            </p:nvSpPr>
            <p:spPr>
              <a:xfrm>
                <a:off x="6613352" y="2555153"/>
                <a:ext cx="1363795" cy="1200751"/>
              </a:xfrm>
              <a:prstGeom prst="roundRect">
                <a:avLst>
                  <a:gd name="adj" fmla="val 11905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85000"/>
                  </a:lnSpc>
                  <a:spcAft>
                    <a:spcPts val="799"/>
                  </a:spcAft>
                  <a:defRPr/>
                </a:pPr>
                <a:r>
                  <a:rPr lang="en-GB" sz="1500" b="1" dirty="0">
                    <a:solidFill>
                      <a:schemeClr val="tx1"/>
                    </a:solidFill>
                    <a:ea typeface="Arial Narrow" charset="0"/>
                    <a:cs typeface="Arial Narrow" charset="0"/>
                  </a:rPr>
                  <a:t>Tumor growth and proliferation</a:t>
                </a:r>
              </a:p>
              <a:p>
                <a:pPr algn="ctr">
                  <a:lnSpc>
                    <a:spcPct val="85000"/>
                  </a:lnSpc>
                  <a:spcAft>
                    <a:spcPts val="799"/>
                  </a:spcAft>
                  <a:defRPr/>
                </a:pPr>
                <a:r>
                  <a:rPr lang="en-GB" sz="1500" b="1" dirty="0">
                    <a:solidFill>
                      <a:schemeClr val="tx1"/>
                    </a:solidFill>
                    <a:ea typeface="Arial Narrow" charset="0"/>
                    <a:cs typeface="Arial Narrow" charset="0"/>
                  </a:rPr>
                  <a:t>Angiogenesis</a:t>
                </a:r>
              </a:p>
              <a:p>
                <a:pPr algn="ctr">
                  <a:lnSpc>
                    <a:spcPct val="85000"/>
                  </a:lnSpc>
                  <a:spcAft>
                    <a:spcPts val="799"/>
                  </a:spcAft>
                  <a:defRPr/>
                </a:pPr>
                <a:r>
                  <a:rPr lang="en-GB" sz="1500" b="1" dirty="0">
                    <a:solidFill>
                      <a:schemeClr val="tx1"/>
                    </a:solidFill>
                    <a:ea typeface="Arial Narrow" charset="0"/>
                    <a:cs typeface="Arial Narrow" charset="0"/>
                  </a:rPr>
                  <a:t>Inhibition of apoptosis</a:t>
                </a:r>
                <a:endParaRPr lang="en-US" sz="1500" b="1" dirty="0">
                  <a:solidFill>
                    <a:schemeClr val="tx1"/>
                  </a:solidFill>
                  <a:ea typeface="Arial Narrow" charset="0"/>
                  <a:cs typeface="Arial Narrow" charset="0"/>
                </a:endParaRPr>
              </a:p>
            </p:txBody>
          </p:sp>
          <p:sp>
            <p:nvSpPr>
              <p:cNvPr id="173" name="TextBox 63"/>
              <p:cNvSpPr txBox="1"/>
              <p:nvPr/>
            </p:nvSpPr>
            <p:spPr>
              <a:xfrm>
                <a:off x="710744" y="2354652"/>
                <a:ext cx="1394698" cy="5195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2700">
                <a:solidFill>
                  <a:srgbClr val="17375E"/>
                </a:solidFill>
              </a:ln>
            </p:spPr>
            <p:txBody>
              <a:bodyPr wrap="square" lIns="0" tIns="27432" rIns="0" bIns="27432" anchor="ctr">
                <a:spAutoFit/>
              </a:bodyPr>
              <a:lstStyle>
                <a:defPPr>
                  <a:defRPr lang="en-US"/>
                </a:defPPr>
                <a:lvl1pPr algn="ctr">
                  <a:defRPr sz="1050" b="1">
                    <a:latin typeface="Arial Narrow" charset="0"/>
                    <a:ea typeface="Arial Narrow" charset="0"/>
                    <a:cs typeface="Arial Narrow" charset="0"/>
                  </a:defRPr>
                </a:lvl1pPr>
              </a:lstStyle>
              <a:p>
                <a:pPr>
                  <a:lnSpc>
                    <a:spcPct val="85000"/>
                  </a:lnSpc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+mn-lt"/>
                  </a:rPr>
                  <a:t>ALPELISIB, BUPARLISIB, PICTILISIB, &amp; TASELISIB </a:t>
                </a:r>
              </a:p>
            </p:txBody>
          </p:sp>
          <p:grpSp>
            <p:nvGrpSpPr>
              <p:cNvPr id="174" name="Group 64"/>
              <p:cNvGrpSpPr>
                <a:grpSpLocks/>
              </p:cNvGrpSpPr>
              <p:nvPr/>
            </p:nvGrpSpPr>
            <p:grpSpPr bwMode="auto">
              <a:xfrm rot="2325230">
                <a:off x="4495353" y="1718592"/>
                <a:ext cx="958868" cy="714807"/>
                <a:chOff x="6932110" y="37210"/>
                <a:chExt cx="958868" cy="714807"/>
              </a:xfrm>
            </p:grpSpPr>
            <p:cxnSp>
              <p:nvCxnSpPr>
                <p:cNvPr id="198" name="Straight Connector 88"/>
                <p:cNvCxnSpPr/>
                <p:nvPr/>
              </p:nvCxnSpPr>
              <p:spPr>
                <a:xfrm rot="3074770">
                  <a:off x="6858510" y="537837"/>
                  <a:ext cx="287780" cy="140579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9" name="Straight Connector 89"/>
                <p:cNvCxnSpPr/>
                <p:nvPr/>
              </p:nvCxnSpPr>
              <p:spPr>
                <a:xfrm rot="3074770" flipH="1" flipV="1">
                  <a:off x="7699210" y="18109"/>
                  <a:ext cx="172668" cy="210869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75" name="TextBox 65"/>
              <p:cNvSpPr txBox="1">
                <a:spLocks noChangeArrowheads="1"/>
              </p:cNvSpPr>
              <p:nvPr/>
            </p:nvSpPr>
            <p:spPr bwMode="auto">
              <a:xfrm>
                <a:off x="2297468" y="3247165"/>
                <a:ext cx="1111471" cy="2628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BF9000"/>
                </a:solidFill>
                <a:miter lim="800000"/>
                <a:headEnd/>
                <a:tailEnd/>
              </a:ln>
            </p:spPr>
            <p:txBody>
              <a:bodyPr lIns="0" tIns="27432" rIns="0" bIns="27432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sz="1200" b="1">
                    <a:cs typeface="Arial Narrow" charset="0"/>
                  </a:rPr>
                  <a:t>PALBOCICLIB, RIBOCICLIB</a:t>
                </a:r>
              </a:p>
            </p:txBody>
          </p:sp>
          <p:sp>
            <p:nvSpPr>
              <p:cNvPr id="176" name="TextBox 66"/>
              <p:cNvSpPr txBox="1">
                <a:spLocks noChangeArrowheads="1"/>
              </p:cNvSpPr>
              <p:nvPr/>
            </p:nvSpPr>
            <p:spPr bwMode="auto">
              <a:xfrm>
                <a:off x="2423563" y="2548099"/>
                <a:ext cx="994250" cy="16389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BF9000"/>
                </a:solidFill>
                <a:miter lim="800000"/>
                <a:headEnd/>
                <a:tailEnd/>
              </a:ln>
            </p:spPr>
            <p:txBody>
              <a:bodyPr wrap="square" lIns="0" tIns="27432" rIns="0" bIns="27432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sz="1200" b="1" dirty="0">
                    <a:cs typeface="Arial Narrow" charset="0"/>
                  </a:rPr>
                  <a:t>EVEROLIMUS</a:t>
                </a:r>
              </a:p>
            </p:txBody>
          </p:sp>
          <p:grpSp>
            <p:nvGrpSpPr>
              <p:cNvPr id="177" name="Group 67"/>
              <p:cNvGrpSpPr>
                <a:grpSpLocks/>
              </p:cNvGrpSpPr>
              <p:nvPr/>
            </p:nvGrpSpPr>
            <p:grpSpPr bwMode="auto">
              <a:xfrm rot="2325230">
                <a:off x="4635684" y="1652317"/>
                <a:ext cx="699181" cy="630187"/>
                <a:chOff x="5923370" y="660407"/>
                <a:chExt cx="699181" cy="630187"/>
              </a:xfrm>
            </p:grpSpPr>
            <p:cxnSp>
              <p:nvCxnSpPr>
                <p:cNvPr id="196" name="Straight Connector 86"/>
                <p:cNvCxnSpPr>
                  <a:endCxn id="157" idx="1"/>
                </p:cNvCxnSpPr>
                <p:nvPr/>
              </p:nvCxnSpPr>
              <p:spPr>
                <a:xfrm rot="19274770">
                  <a:off x="6226185" y="660407"/>
                  <a:ext cx="396366" cy="203373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7" name="Straight Connector 87"/>
                <p:cNvCxnSpPr/>
                <p:nvPr/>
              </p:nvCxnSpPr>
              <p:spPr>
                <a:xfrm rot="19274770">
                  <a:off x="5923370" y="1233038"/>
                  <a:ext cx="140579" cy="57556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78" name="Group 68"/>
              <p:cNvGrpSpPr>
                <a:grpSpLocks/>
              </p:cNvGrpSpPr>
              <p:nvPr/>
            </p:nvGrpSpPr>
            <p:grpSpPr bwMode="auto">
              <a:xfrm rot="2325230">
                <a:off x="3056914" y="2357693"/>
                <a:ext cx="327990" cy="320674"/>
                <a:chOff x="4830006" y="1714464"/>
                <a:chExt cx="327990" cy="320674"/>
              </a:xfrm>
            </p:grpSpPr>
            <p:cxnSp>
              <p:nvCxnSpPr>
                <p:cNvPr id="194" name="Straight Connector 84"/>
                <p:cNvCxnSpPr>
                  <a:stCxn id="162" idx="2"/>
                </p:cNvCxnSpPr>
                <p:nvPr/>
              </p:nvCxnSpPr>
              <p:spPr>
                <a:xfrm rot="8474770" flipV="1">
                  <a:off x="4830006" y="1830156"/>
                  <a:ext cx="327990" cy="204982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5" name="Straight Connector 85"/>
                <p:cNvCxnSpPr>
                  <a:stCxn id="137" idx="3"/>
                  <a:endCxn id="162" idx="3"/>
                </p:cNvCxnSpPr>
                <p:nvPr/>
              </p:nvCxnSpPr>
              <p:spPr>
                <a:xfrm rot="19274770">
                  <a:off x="4976912" y="1714464"/>
                  <a:ext cx="178002" cy="116583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79" name="TextBox 69"/>
              <p:cNvSpPr txBox="1">
                <a:spLocks noChangeArrowheads="1"/>
              </p:cNvSpPr>
              <p:nvPr/>
            </p:nvSpPr>
            <p:spPr bwMode="auto">
              <a:xfrm>
                <a:off x="3899426" y="1376200"/>
                <a:ext cx="1758951" cy="28245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BF9000"/>
                </a:solidFill>
                <a:miter lim="800000"/>
                <a:headEnd/>
                <a:tailEnd/>
              </a:ln>
            </p:spPr>
            <p:txBody>
              <a:bodyPr wrap="square" lIns="0" tIns="27432" rIns="0" bIns="27432" anchor="b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sz="1200" b="1" dirty="0">
                    <a:cs typeface="Arial Narrow" charset="0"/>
                  </a:rPr>
                  <a:t>FULVESTRANT &amp; TAMOXIFEN </a:t>
                </a:r>
              </a:p>
            </p:txBody>
          </p:sp>
          <p:grpSp>
            <p:nvGrpSpPr>
              <p:cNvPr id="180" name="Group 70"/>
              <p:cNvGrpSpPr>
                <a:grpSpLocks/>
              </p:cNvGrpSpPr>
              <p:nvPr/>
            </p:nvGrpSpPr>
            <p:grpSpPr bwMode="auto">
              <a:xfrm rot="8006941">
                <a:off x="6012999" y="1013789"/>
                <a:ext cx="358655" cy="441983"/>
                <a:chOff x="4152091" y="2191007"/>
                <a:chExt cx="358655" cy="177860"/>
              </a:xfrm>
            </p:grpSpPr>
            <p:cxnSp>
              <p:nvCxnSpPr>
                <p:cNvPr id="192" name="Straight Connector 82"/>
                <p:cNvCxnSpPr>
                  <a:stCxn id="143" idx="3"/>
                  <a:endCxn id="182" idx="3"/>
                </p:cNvCxnSpPr>
                <p:nvPr/>
              </p:nvCxnSpPr>
              <p:spPr>
                <a:xfrm rot="18993059" flipH="1">
                  <a:off x="4158299" y="2201199"/>
                  <a:ext cx="352447" cy="167668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3" name="Straight Connector 83"/>
                <p:cNvCxnSpPr/>
                <p:nvPr/>
              </p:nvCxnSpPr>
              <p:spPr>
                <a:xfrm rot="18993059">
                  <a:off x="4152091" y="2191007"/>
                  <a:ext cx="263666" cy="7841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81" name="Group 71"/>
              <p:cNvGrpSpPr>
                <a:grpSpLocks/>
              </p:cNvGrpSpPr>
              <p:nvPr/>
            </p:nvGrpSpPr>
            <p:grpSpPr bwMode="auto">
              <a:xfrm rot="10004345" flipH="1">
                <a:off x="2015486" y="2176431"/>
                <a:ext cx="267246" cy="256606"/>
                <a:chOff x="2620846" y="2366543"/>
                <a:chExt cx="267246" cy="153603"/>
              </a:xfrm>
            </p:grpSpPr>
            <p:cxnSp>
              <p:nvCxnSpPr>
                <p:cNvPr id="190" name="Straight Connector 80"/>
                <p:cNvCxnSpPr/>
                <p:nvPr/>
              </p:nvCxnSpPr>
              <p:spPr>
                <a:xfrm rot="4604345" flipV="1">
                  <a:off x="2605740" y="2381649"/>
                  <a:ext cx="153603" cy="123392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1" name="Straight Connector 81"/>
                <p:cNvCxnSpPr/>
                <p:nvPr/>
              </p:nvCxnSpPr>
              <p:spPr>
                <a:xfrm rot="15404345">
                  <a:off x="2756022" y="2384028"/>
                  <a:ext cx="77385" cy="186754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82" name="TextBox 72"/>
              <p:cNvSpPr txBox="1">
                <a:spLocks noChangeArrowheads="1"/>
              </p:cNvSpPr>
              <p:nvPr/>
            </p:nvSpPr>
            <p:spPr bwMode="auto">
              <a:xfrm>
                <a:off x="5104762" y="973308"/>
                <a:ext cx="866868" cy="16389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BF9000"/>
                </a:solidFill>
                <a:miter lim="800000"/>
                <a:headEnd/>
                <a:tailEnd/>
              </a:ln>
            </p:spPr>
            <p:txBody>
              <a:bodyPr wrap="square" lIns="0" tIns="27432" rIns="0" bIns="27432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sz="1200" b="1" dirty="0" smtClean="0">
                    <a:cs typeface="Arial Narrow" charset="0"/>
                  </a:rPr>
                  <a:t>EXEMESTAN</a:t>
                </a:r>
                <a:endParaRPr lang="en-US" sz="1200" b="1" dirty="0">
                  <a:cs typeface="Arial Narrow" charset="0"/>
                </a:endParaRPr>
              </a:p>
            </p:txBody>
          </p:sp>
          <p:grpSp>
            <p:nvGrpSpPr>
              <p:cNvPr id="183" name="Group 73"/>
              <p:cNvGrpSpPr>
                <a:grpSpLocks/>
              </p:cNvGrpSpPr>
              <p:nvPr/>
            </p:nvGrpSpPr>
            <p:grpSpPr bwMode="auto">
              <a:xfrm rot="6080040" flipH="1">
                <a:off x="2943598" y="2784195"/>
                <a:ext cx="238110" cy="433670"/>
                <a:chOff x="2965823" y="3882343"/>
                <a:chExt cx="238110" cy="259593"/>
              </a:xfrm>
            </p:grpSpPr>
            <p:cxnSp>
              <p:nvCxnSpPr>
                <p:cNvPr id="188" name="Straight Connector 78"/>
                <p:cNvCxnSpPr>
                  <a:stCxn id="201" idx="1"/>
                </p:cNvCxnSpPr>
                <p:nvPr/>
              </p:nvCxnSpPr>
              <p:spPr>
                <a:xfrm rot="16880040" flipH="1" flipV="1">
                  <a:off x="2981140" y="3919144"/>
                  <a:ext cx="207475" cy="238110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9" name="Straight Connector 79"/>
                <p:cNvCxnSpPr/>
                <p:nvPr/>
              </p:nvCxnSpPr>
              <p:spPr>
                <a:xfrm rot="11480040">
                  <a:off x="3000887" y="3882343"/>
                  <a:ext cx="172668" cy="126225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84" name="TextBox 74"/>
              <p:cNvSpPr txBox="1">
                <a:spLocks noChangeArrowheads="1"/>
              </p:cNvSpPr>
              <p:nvPr/>
            </p:nvSpPr>
            <p:spPr bwMode="auto">
              <a:xfrm>
                <a:off x="6854770" y="1608858"/>
                <a:ext cx="1342734" cy="28245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BF9000"/>
                </a:solidFill>
                <a:miter lim="800000"/>
                <a:headEnd/>
                <a:tailEnd/>
              </a:ln>
            </p:spPr>
            <p:txBody>
              <a:bodyPr lIns="0" tIns="27432" rIns="0" bIns="27432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en-US" sz="1200" b="1" dirty="0" smtClean="0">
                    <a:cs typeface="Arial Narrow" charset="0"/>
                  </a:rPr>
                  <a:t>LETROZOL </a:t>
                </a:r>
                <a:r>
                  <a:rPr lang="en-US" sz="1200" b="1" dirty="0">
                    <a:cs typeface="Arial Narrow" charset="0"/>
                  </a:rPr>
                  <a:t>&amp; </a:t>
                </a:r>
                <a:r>
                  <a:rPr lang="en-US" sz="1200" b="1" dirty="0" smtClean="0">
                    <a:cs typeface="Arial Narrow" charset="0"/>
                  </a:rPr>
                  <a:t>ANASTROZOL</a:t>
                </a:r>
                <a:endParaRPr lang="en-US" sz="1200" b="1" dirty="0">
                  <a:cs typeface="Arial Narrow" charset="0"/>
                </a:endParaRPr>
              </a:p>
            </p:txBody>
          </p:sp>
          <p:grpSp>
            <p:nvGrpSpPr>
              <p:cNvPr id="185" name="Group 75"/>
              <p:cNvGrpSpPr>
                <a:grpSpLocks/>
              </p:cNvGrpSpPr>
              <p:nvPr/>
            </p:nvGrpSpPr>
            <p:grpSpPr bwMode="auto">
              <a:xfrm rot="19196561" flipH="1">
                <a:off x="6595037" y="1389054"/>
                <a:ext cx="425749" cy="211389"/>
                <a:chOff x="5052519" y="2326124"/>
                <a:chExt cx="425749" cy="142710"/>
              </a:xfrm>
            </p:grpSpPr>
            <p:cxnSp>
              <p:nvCxnSpPr>
                <p:cNvPr id="186" name="Straight Connector 76"/>
                <p:cNvCxnSpPr/>
                <p:nvPr/>
              </p:nvCxnSpPr>
              <p:spPr>
                <a:xfrm rot="19196561" flipH="1">
                  <a:off x="5052519" y="2429978"/>
                  <a:ext cx="421738" cy="38856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7" name="Straight Connector 77"/>
                <p:cNvCxnSpPr/>
                <p:nvPr/>
              </p:nvCxnSpPr>
              <p:spPr>
                <a:xfrm rot="8396561" flipH="1" flipV="1">
                  <a:off x="5155502" y="2326124"/>
                  <a:ext cx="322766" cy="111140"/>
                </a:xfrm>
                <a:prstGeom prst="line">
                  <a:avLst/>
                </a:prstGeom>
                <a:solidFill>
                  <a:schemeClr val="accent2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15" name="Rectangle 2"/>
            <p:cNvSpPr/>
            <p:nvPr/>
          </p:nvSpPr>
          <p:spPr>
            <a:xfrm>
              <a:off x="2389353" y="3682942"/>
              <a:ext cx="1168333" cy="22052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17375E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bg1"/>
                  </a:solidFill>
                </a:rPr>
                <a:t>ABEMACICLIB</a:t>
              </a:r>
            </a:p>
          </p:txBody>
        </p:sp>
      </p:grpSp>
      <p:sp>
        <p:nvSpPr>
          <p:cNvPr id="258" name="Explosion 1 257"/>
          <p:cNvSpPr/>
          <p:nvPr/>
        </p:nvSpPr>
        <p:spPr>
          <a:xfrm>
            <a:off x="7010400" y="1447800"/>
            <a:ext cx="2133600" cy="1447800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000090"/>
                </a:solidFill>
              </a:rPr>
              <a:t>Micro-enviremnt</a:t>
            </a:r>
            <a:endParaRPr lang="de-DE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de-DE" sz="20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Auswahl an neuen Kombinationsmöglichkeiten </a:t>
            </a:r>
            <a:r>
              <a:rPr lang="de-DE" sz="2000" dirty="0" err="1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bzw</a:t>
            </a:r>
            <a:r>
              <a:rPr lang="de-DE" sz="20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neuen Substanzen</a:t>
            </a:r>
            <a:br>
              <a:rPr lang="de-DE" sz="20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</a:br>
            <a:r>
              <a:rPr lang="de-DE" sz="20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HR+ Her2-</a:t>
            </a:r>
            <a:endParaRPr lang="de-DE" sz="2000" b="1" dirty="0">
              <a:solidFill>
                <a:srgbClr val="000090"/>
              </a:solidFill>
              <a:latin typeface="Arial" charset="0"/>
              <a:cs typeface="ＭＳ Ｐゴシック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0" y="1295400"/>
          <a:ext cx="9144000" cy="6321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7567"/>
                <a:gridCol w="1400433"/>
                <a:gridCol w="1524000"/>
                <a:gridCol w="1853514"/>
                <a:gridCol w="1194486"/>
                <a:gridCol w="1524000"/>
              </a:tblGrid>
              <a:tr h="42642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95651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SERDs</a:t>
                      </a:r>
                      <a:endParaRPr lang="de-DE" dirty="0" smtClean="0"/>
                    </a:p>
                    <a:p>
                      <a:r>
                        <a:rPr lang="de-DE" dirty="0" smtClean="0"/>
                        <a:t>(oral)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GDC0927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Elaastrant</a:t>
                      </a:r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AZD9496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Dickler</a:t>
                      </a:r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Poster SABCS 2017, LSZ 102abstract</a:t>
                      </a:r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r>
                        <a:rPr lang="de-DE" dirty="0" smtClean="0"/>
                        <a:t>Phase1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Tumorakt. bei stark vorbeh.+ESR1 Mut.</a:t>
                      </a:r>
                    </a:p>
                    <a:p>
                      <a:r>
                        <a:rPr lang="de-DE" dirty="0" err="1" smtClean="0"/>
                        <a:t>Verträglich-keit</a:t>
                      </a:r>
                      <a:r>
                        <a:rPr lang="de-DE" dirty="0" smtClean="0"/>
                        <a:t> gut</a:t>
                      </a:r>
                    </a:p>
                    <a:p>
                      <a:endParaRPr lang="de-DE" dirty="0" smtClean="0"/>
                    </a:p>
                    <a:p>
                      <a:r>
                        <a:rPr lang="de-DE" dirty="0" smtClean="0"/>
                        <a:t>Offene Studie</a:t>
                      </a:r>
                    </a:p>
                    <a:p>
                      <a:r>
                        <a:rPr lang="de-DE" dirty="0" smtClean="0"/>
                        <a:t>Köln</a:t>
                      </a:r>
                    </a:p>
                    <a:p>
                      <a:endParaRPr lang="de-DE" dirty="0"/>
                    </a:p>
                  </a:txBody>
                  <a:tcPr/>
                </a:tc>
              </a:tr>
              <a:tr h="957296">
                <a:tc>
                  <a:txBody>
                    <a:bodyPr/>
                    <a:lstStyle/>
                    <a:p>
                      <a:r>
                        <a:rPr lang="de-DE" dirty="0" smtClean="0"/>
                        <a:t>M-Tor</a:t>
                      </a:r>
                    </a:p>
                    <a:p>
                      <a:r>
                        <a:rPr lang="de-DE" dirty="0" smtClean="0"/>
                        <a:t>AKT     </a:t>
                      </a:r>
                      <a:r>
                        <a:rPr lang="de-DE" dirty="0" err="1" smtClean="0"/>
                        <a:t>inhib</a:t>
                      </a:r>
                      <a:r>
                        <a:rPr lang="de-DE" dirty="0" smtClean="0"/>
                        <a:t>.</a:t>
                      </a:r>
                    </a:p>
                    <a:p>
                      <a:r>
                        <a:rPr lang="de-DE" dirty="0" smtClean="0"/>
                        <a:t>PTEN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Vistusertib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P.Schmidt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Manta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studie</a:t>
                      </a:r>
                      <a:endParaRPr lang="de-DE" dirty="0" smtClean="0"/>
                    </a:p>
                    <a:p>
                      <a:r>
                        <a:rPr lang="de-DE" dirty="0" smtClean="0"/>
                        <a:t>SABCS2017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Neg</a:t>
                      </a:r>
                      <a:r>
                        <a:rPr lang="de-DE" dirty="0" smtClean="0"/>
                        <a:t>. Studie</a:t>
                      </a:r>
                    </a:p>
                    <a:p>
                      <a:r>
                        <a:rPr lang="de-DE" dirty="0" err="1" smtClean="0"/>
                        <a:t>Fulv.+Ever</a:t>
                      </a:r>
                      <a:r>
                        <a:rPr lang="de-DE" dirty="0" smtClean="0"/>
                        <a:t>.</a:t>
                      </a:r>
                    </a:p>
                    <a:p>
                      <a:r>
                        <a:rPr lang="de-DE" dirty="0" smtClean="0"/>
                        <a:t>effektiver</a:t>
                      </a:r>
                      <a:endParaRPr lang="de-DE" dirty="0"/>
                    </a:p>
                  </a:txBody>
                  <a:tcPr/>
                </a:tc>
              </a:tr>
              <a:tr h="1242898">
                <a:tc>
                  <a:txBody>
                    <a:bodyPr/>
                    <a:lstStyle/>
                    <a:p>
                      <a:r>
                        <a:rPr lang="de-DE" dirty="0" smtClean="0"/>
                        <a:t>CDK 4/6i</a:t>
                      </a:r>
                    </a:p>
                    <a:p>
                      <a:r>
                        <a:rPr lang="de-DE" dirty="0" smtClean="0"/>
                        <a:t>       +</a:t>
                      </a:r>
                    </a:p>
                    <a:p>
                      <a:r>
                        <a:rPr lang="de-DE" dirty="0" err="1" smtClean="0"/>
                        <a:t>Immuncheckpointinhibitoren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Avelumab</a:t>
                      </a:r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r>
                        <a:rPr lang="de-DE" dirty="0" smtClean="0"/>
                        <a:t>Weitere </a:t>
                      </a:r>
                      <a:r>
                        <a:rPr lang="de-DE" dirty="0" err="1" smtClean="0"/>
                        <a:t>Komb</a:t>
                      </a:r>
                      <a:r>
                        <a:rPr lang="de-DE" dirty="0" smtClean="0"/>
                        <a:t>.</a:t>
                      </a:r>
                    </a:p>
                    <a:p>
                      <a:r>
                        <a:rPr lang="de-DE" dirty="0" smtClean="0"/>
                        <a:t>(</a:t>
                      </a:r>
                      <a:r>
                        <a:rPr lang="de-DE" dirty="0" err="1" smtClean="0"/>
                        <a:t>H.Rugo</a:t>
                      </a:r>
                      <a:r>
                        <a:rPr lang="de-DE" dirty="0" smtClean="0"/>
                        <a:t>)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E.Mayer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Pace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trial</a:t>
                      </a:r>
                      <a:endParaRPr lang="de-DE" dirty="0" smtClean="0"/>
                    </a:p>
                    <a:p>
                      <a:r>
                        <a:rPr lang="de-DE" dirty="0" smtClean="0"/>
                        <a:t>Fulv.+/-CDK4/6</a:t>
                      </a:r>
                    </a:p>
                    <a:p>
                      <a:r>
                        <a:rPr lang="de-DE" dirty="0" smtClean="0"/>
                        <a:t>+/-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Avelumab</a:t>
                      </a:r>
                      <a:endParaRPr lang="de-DE" baseline="0" dirty="0" smtClean="0"/>
                    </a:p>
                    <a:p>
                      <a:r>
                        <a:rPr lang="de-DE" baseline="0" dirty="0" smtClean="0"/>
                        <a:t>2.Linie nach CDK4/6</a:t>
                      </a:r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Phase2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Immuncheckpoint-i</a:t>
                      </a:r>
                      <a:endParaRPr lang="de-DE" dirty="0" smtClean="0"/>
                    </a:p>
                    <a:p>
                      <a:r>
                        <a:rPr lang="de-DE" dirty="0" smtClean="0"/>
                        <a:t>Geringer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benefit</a:t>
                      </a:r>
                      <a:r>
                        <a:rPr lang="de-DE" baseline="0" dirty="0" smtClean="0"/>
                        <a:t> mono</a:t>
                      </a:r>
                      <a:endParaRPr lang="de-DE" dirty="0"/>
                    </a:p>
                  </a:txBody>
                  <a:tcPr/>
                </a:tc>
              </a:tr>
              <a:tr h="203738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r>
              <a:rPr lang="de-DE" sz="2400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Breaking News aus San Antonio 2017</a:t>
            </a:r>
            <a:br>
              <a:rPr lang="de-DE" sz="2400" b="1">
                <a:solidFill>
                  <a:srgbClr val="800000"/>
                </a:solidFill>
                <a:latin typeface="Arial" charset="0"/>
                <a:cs typeface="ＭＳ Ｐゴシック" charset="0"/>
              </a:rPr>
            </a:br>
            <a:r>
              <a:rPr lang="de-DE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 </a:t>
            </a:r>
            <a:r>
              <a:rPr lang="de-DE" sz="2400" b="1">
                <a:solidFill>
                  <a:srgbClr val="000090"/>
                </a:solidFill>
                <a:latin typeface="Arial" charset="0"/>
                <a:cs typeface="ＭＳ Ｐゴシック" charset="0"/>
              </a:rPr>
              <a:t>Neue Substanzen und Neues in der Therapie des metastasierten Mammakarzinoms</a:t>
            </a:r>
            <a:endParaRPr lang="de-DE" sz="2400">
              <a:latin typeface="Arial" charset="0"/>
              <a:cs typeface="ＭＳ Ｐゴシック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8" y="1600200"/>
            <a:ext cx="8713787" cy="49244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de-DE" sz="1200" i="1" dirty="0" smtClean="0">
              <a:solidFill>
                <a:srgbClr val="000090"/>
              </a:solidFill>
            </a:endParaRPr>
          </a:p>
          <a:p>
            <a:pPr>
              <a:buFontTx/>
              <a:buChar char="-"/>
              <a:defRPr/>
            </a:pPr>
            <a:r>
              <a:rPr lang="de-DE" sz="2800" b="1" dirty="0">
                <a:solidFill>
                  <a:srgbClr val="000090"/>
                </a:solidFill>
              </a:rPr>
              <a:t>Her2 positiv</a:t>
            </a:r>
          </a:p>
          <a:p>
            <a:pPr marL="0" indent="0">
              <a:buFontTx/>
              <a:buNone/>
              <a:defRPr/>
            </a:pPr>
            <a:r>
              <a:rPr lang="de-DE" sz="1800" b="1" dirty="0">
                <a:solidFill>
                  <a:srgbClr val="000090"/>
                </a:solidFill>
              </a:rPr>
              <a:t>Neue </a:t>
            </a:r>
            <a:r>
              <a:rPr lang="de-DE" sz="1800" b="1" dirty="0" smtClean="0">
                <a:solidFill>
                  <a:srgbClr val="000090"/>
                </a:solidFill>
              </a:rPr>
              <a:t>Kombinationen </a:t>
            </a:r>
            <a:r>
              <a:rPr lang="de-DE" sz="1800" b="1" dirty="0">
                <a:solidFill>
                  <a:srgbClr val="000090"/>
                </a:solidFill>
              </a:rPr>
              <a:t>in </a:t>
            </a:r>
            <a:r>
              <a:rPr lang="de-DE" sz="1800" b="1" dirty="0" smtClean="0">
                <a:solidFill>
                  <a:srgbClr val="000090"/>
                </a:solidFill>
              </a:rPr>
              <a:t>Studien: Was können wir verbessern??</a:t>
            </a:r>
          </a:p>
          <a:p>
            <a:pPr marL="0" indent="0">
              <a:buFontTx/>
              <a:buNone/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marL="0" indent="0">
              <a:buFontTx/>
              <a:buNone/>
              <a:defRPr/>
            </a:pPr>
            <a:endParaRPr lang="de-DE" sz="1400" dirty="0">
              <a:solidFill>
                <a:srgbClr val="000090"/>
              </a:solidFill>
            </a:endParaRPr>
          </a:p>
        </p:txBody>
      </p:sp>
      <p:pic>
        <p:nvPicPr>
          <p:cNvPr id="4" name="Inhaltsplatzhalt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9" b="13336"/>
          <a:stretch>
            <a:fillRect/>
          </a:stretch>
        </p:blipFill>
        <p:spPr bwMode="auto">
          <a:xfrm>
            <a:off x="0" y="3505200"/>
            <a:ext cx="9144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867400" y="6553200"/>
            <a:ext cx="257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M.Piccart</a:t>
            </a:r>
            <a:r>
              <a:rPr lang="de-DE" dirty="0" smtClean="0"/>
              <a:t> SABCS 2017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Aktueller Standard nach mehr als 10 Jahren </a:t>
            </a:r>
            <a:endParaRPr lang="de-DE" sz="3200" dirty="0">
              <a:solidFill>
                <a:srgbClr val="000090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53250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1600200"/>
            <a:ext cx="9144000" cy="4648200"/>
          </a:xfrm>
        </p:spPr>
      </p:pic>
      <p:sp>
        <p:nvSpPr>
          <p:cNvPr id="4" name="Textfeld 3"/>
          <p:cNvSpPr txBox="1"/>
          <p:nvPr/>
        </p:nvSpPr>
        <p:spPr>
          <a:xfrm>
            <a:off x="5867400" y="6400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90"/>
                </a:solidFill>
              </a:rPr>
              <a:t>M.Piccart</a:t>
            </a:r>
            <a:r>
              <a:rPr lang="de-DE" dirty="0" smtClean="0">
                <a:solidFill>
                  <a:srgbClr val="000090"/>
                </a:solidFill>
              </a:rPr>
              <a:t> SABCS 2017</a:t>
            </a:r>
            <a:endParaRPr lang="de-DE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Aktueller Standard nach mehr als 10 Jahren</a:t>
            </a:r>
            <a:br>
              <a:rPr lang="de-DE" sz="24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</a:br>
            <a:r>
              <a:rPr lang="de-DE" sz="24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und immer neue offene  Fragen...  </a:t>
            </a:r>
            <a:endParaRPr lang="de-DE" sz="2400" dirty="0">
              <a:latin typeface="Arial" charset="0"/>
              <a:cs typeface="ＭＳ Ｐゴシック" charset="0"/>
            </a:endParaRPr>
          </a:p>
        </p:txBody>
      </p:sp>
      <p:pic>
        <p:nvPicPr>
          <p:cNvPr id="54274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13336" r="1275" b="13336"/>
          <a:stretch>
            <a:fillRect/>
          </a:stretch>
        </p:blipFill>
        <p:spPr>
          <a:xfrm>
            <a:off x="0" y="1600200"/>
            <a:ext cx="9027467" cy="5257800"/>
          </a:xfrm>
        </p:spPr>
      </p:pic>
      <p:sp>
        <p:nvSpPr>
          <p:cNvPr id="4" name="Textfeld 3"/>
          <p:cNvSpPr txBox="1"/>
          <p:nvPr/>
        </p:nvSpPr>
        <p:spPr>
          <a:xfrm>
            <a:off x="5867400" y="6553200"/>
            <a:ext cx="257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M.Piccart</a:t>
            </a:r>
            <a:r>
              <a:rPr lang="de-DE" dirty="0" smtClean="0"/>
              <a:t> SABCS 2017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Verbesserung durch neue Substanzen/neue Kombinationen??</a:t>
            </a:r>
            <a:endParaRPr lang="de-DE" sz="3200" dirty="0">
              <a:solidFill>
                <a:srgbClr val="000090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58370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1371600"/>
            <a:ext cx="9144000" cy="5181600"/>
          </a:xfrm>
        </p:spPr>
      </p:pic>
      <p:sp>
        <p:nvSpPr>
          <p:cNvPr id="4" name="Textfeld 3"/>
          <p:cNvSpPr txBox="1"/>
          <p:nvPr/>
        </p:nvSpPr>
        <p:spPr>
          <a:xfrm>
            <a:off x="4648200" y="5715000"/>
            <a:ext cx="3206427" cy="646331"/>
          </a:xfrm>
          <a:prstGeom prst="rect">
            <a:avLst/>
          </a:prstGeom>
          <a:solidFill>
            <a:srgbClr val="FFD65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Anti-Her2+ CDK4/6 </a:t>
            </a:r>
            <a:r>
              <a:rPr lang="de-DE" dirty="0" err="1" smtClean="0"/>
              <a:t>Inhibitor</a:t>
            </a:r>
            <a:endParaRPr lang="de-DE" dirty="0" smtClean="0"/>
          </a:p>
          <a:p>
            <a:r>
              <a:rPr lang="de-DE" dirty="0" smtClean="0"/>
              <a:t>+</a:t>
            </a:r>
            <a:r>
              <a:rPr lang="de-DE" dirty="0" err="1" smtClean="0"/>
              <a:t>Immuncheckpointinhibitoren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867400" y="6553200"/>
            <a:ext cx="257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M.Piccart</a:t>
            </a:r>
            <a:r>
              <a:rPr lang="de-DE" dirty="0" smtClean="0"/>
              <a:t> SABCS 2017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>
                <a:solidFill>
                  <a:srgbClr val="000090"/>
                </a:solidFill>
                <a:latin typeface="Arial" charset="0"/>
                <a:cs typeface="ＭＳ Ｐゴシック" charset="0"/>
              </a:rPr>
              <a:t>Gibt es eine gerechtfertigte Evidenz der lokalen Therapie beim oligometastatischen Mammakarzinom ?</a:t>
            </a:r>
          </a:p>
        </p:txBody>
      </p:sp>
      <p:sp>
        <p:nvSpPr>
          <p:cNvPr id="17411" name="Inhaltsplatzhalter 2"/>
          <p:cNvSpPr>
            <a:spLocks noGrp="1"/>
          </p:cNvSpPr>
          <p:nvPr>
            <p:ph idx="1"/>
          </p:nvPr>
        </p:nvSpPr>
        <p:spPr>
          <a:xfrm>
            <a:off x="107950" y="1412875"/>
            <a:ext cx="9036050" cy="54451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DE" sz="2400" b="1">
                <a:latin typeface="Arial" charset="0"/>
                <a:cs typeface="ＭＳ Ｐゴシック" charset="0"/>
              </a:rPr>
              <a:t>Fakten:</a:t>
            </a:r>
          </a:p>
          <a:p>
            <a:pPr marL="0" indent="0">
              <a:buFontTx/>
              <a:buNone/>
              <a:defRPr/>
            </a:pPr>
            <a:r>
              <a:rPr lang="de-DE" sz="2400">
                <a:latin typeface="Arial" charset="0"/>
                <a:cs typeface="ＭＳ Ｐゴシック" charset="0"/>
              </a:rPr>
              <a:t>Bis zu 50% der metastasierten Frauen, die in Studien eingeschlossen wurden,hatten Oligometastasen</a:t>
            </a:r>
          </a:p>
          <a:p>
            <a:pPr marL="0" indent="0">
              <a:buFontTx/>
              <a:buNone/>
              <a:defRPr/>
            </a:pPr>
            <a:r>
              <a:rPr lang="de-DE" sz="2400">
                <a:latin typeface="Arial" charset="0"/>
                <a:cs typeface="ＭＳ Ｐゴシック" charset="0"/>
              </a:rPr>
              <a:t>Bei 6% dieser Patientinnen war es die Erstdiagnose</a:t>
            </a:r>
          </a:p>
          <a:p>
            <a:pPr marL="0" indent="0">
              <a:buFontTx/>
              <a:buNone/>
              <a:defRPr/>
            </a:pPr>
            <a:endParaRPr lang="de-DE" sz="2400">
              <a:latin typeface="Arial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de-DE" sz="2400" b="1">
                <a:latin typeface="Arial" charset="0"/>
                <a:cs typeface="ＭＳ Ｐゴシック" charset="0"/>
              </a:rPr>
              <a:t>Frage:</a:t>
            </a:r>
          </a:p>
          <a:p>
            <a:pPr marL="0" indent="0">
              <a:buFontTx/>
              <a:buNone/>
              <a:defRPr/>
            </a:pPr>
            <a:r>
              <a:rPr lang="de-DE" sz="2400">
                <a:latin typeface="Arial" charset="0"/>
                <a:cs typeface="ＭＳ Ｐゴシック" charset="0"/>
              </a:rPr>
              <a:t>Ist die Operation bzw.</a:t>
            </a:r>
          </a:p>
          <a:p>
            <a:pPr marL="0" indent="0">
              <a:buFontTx/>
              <a:buNone/>
              <a:defRPr/>
            </a:pPr>
            <a:r>
              <a:rPr lang="de-DE" sz="2400">
                <a:latin typeface="Arial" charset="0"/>
                <a:cs typeface="ＭＳ Ｐゴシック" charset="0"/>
              </a:rPr>
              <a:t>Behandlung (z.B. Radiatio) </a:t>
            </a:r>
          </a:p>
          <a:p>
            <a:pPr marL="0" indent="0">
              <a:buFontTx/>
              <a:buNone/>
              <a:defRPr/>
            </a:pPr>
            <a:r>
              <a:rPr lang="de-DE" sz="2400">
                <a:latin typeface="Arial" charset="0"/>
                <a:cs typeface="ＭＳ Ｐゴシック" charset="0"/>
              </a:rPr>
              <a:t>- der Metastasen</a:t>
            </a:r>
          </a:p>
          <a:p>
            <a:pPr marL="0" indent="0">
              <a:buFontTx/>
              <a:buNone/>
              <a:defRPr/>
            </a:pPr>
            <a:r>
              <a:rPr lang="de-DE" sz="2400">
                <a:latin typeface="Arial" charset="0"/>
                <a:cs typeface="ＭＳ Ｐゴシック" charset="0"/>
              </a:rPr>
              <a:t>- des Primarius</a:t>
            </a:r>
          </a:p>
          <a:p>
            <a:pPr marL="0" indent="0">
              <a:buFontTx/>
              <a:buNone/>
              <a:defRPr/>
            </a:pPr>
            <a:r>
              <a:rPr lang="de-DE" sz="2400">
                <a:latin typeface="Arial" charset="0"/>
                <a:cs typeface="ＭＳ Ｐゴシック" charset="0"/>
              </a:rPr>
              <a:t>ein potentiell kurativer Ansatz?</a:t>
            </a:r>
          </a:p>
          <a:p>
            <a:pPr>
              <a:defRPr/>
            </a:pPr>
            <a:endParaRPr lang="de-DE" sz="3600" b="1">
              <a:solidFill>
                <a:srgbClr val="800000"/>
              </a:solidFill>
              <a:latin typeface="Arial" charset="0"/>
              <a:cs typeface="ＭＳ Ｐゴシック" charset="0"/>
            </a:endParaRPr>
          </a:p>
          <a:p>
            <a:pPr>
              <a:buFontTx/>
              <a:buNone/>
              <a:defRPr/>
            </a:pPr>
            <a:r>
              <a:rPr lang="de-DE" sz="3600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		</a:t>
            </a:r>
          </a:p>
        </p:txBody>
      </p:sp>
      <p:pic>
        <p:nvPicPr>
          <p:cNvPr id="19459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22168" r="4681" b="8804"/>
          <a:stretch>
            <a:fillRect/>
          </a:stretch>
        </p:blipFill>
        <p:spPr bwMode="auto">
          <a:xfrm>
            <a:off x="5003800" y="3500438"/>
            <a:ext cx="41402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r="10197" b="13336"/>
          <a:stretch>
            <a:fillRect/>
          </a:stretch>
        </p:blipFill>
        <p:spPr>
          <a:xfrm>
            <a:off x="0" y="0"/>
            <a:ext cx="9144000" cy="7467600"/>
          </a:xfrm>
        </p:spPr>
      </p:pic>
      <p:sp>
        <p:nvSpPr>
          <p:cNvPr id="9" name="Richtungspfeil 8"/>
          <p:cNvSpPr/>
          <p:nvPr/>
        </p:nvSpPr>
        <p:spPr>
          <a:xfrm rot="1525746">
            <a:off x="62450" y="485213"/>
            <a:ext cx="1946099" cy="729969"/>
          </a:xfrm>
          <a:prstGeom prst="homePlat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Targeting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Micro-environment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Richtungspfeil 9"/>
          <p:cNvSpPr/>
          <p:nvPr/>
        </p:nvSpPr>
        <p:spPr>
          <a:xfrm>
            <a:off x="990600" y="4876800"/>
            <a:ext cx="1905000" cy="533400"/>
          </a:xfrm>
          <a:prstGeom prst="homePlat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PI3K+</a:t>
            </a: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mTor</a:t>
            </a:r>
            <a:r>
              <a:rPr lang="de-DE" dirty="0" smtClean="0">
                <a:solidFill>
                  <a:srgbClr val="FF0000"/>
                </a:solidFill>
              </a:rPr>
              <a:t> i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Richtungspfeil 10"/>
          <p:cNvSpPr/>
          <p:nvPr/>
        </p:nvSpPr>
        <p:spPr>
          <a:xfrm rot="2075564">
            <a:off x="-38028" y="6522919"/>
            <a:ext cx="1354078" cy="287693"/>
          </a:xfrm>
          <a:prstGeom prst="homePlat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CDK4/6 i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Richtungspfeil 11"/>
          <p:cNvSpPr/>
          <p:nvPr/>
        </p:nvSpPr>
        <p:spPr>
          <a:xfrm rot="20557305" flipH="1">
            <a:off x="5783610" y="1507721"/>
            <a:ext cx="2050079" cy="772737"/>
          </a:xfrm>
          <a:prstGeom prst="homePlat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Bi-spezifische AK s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de-DE" sz="2400" dirty="0" smtClean="0">
                <a:solidFill>
                  <a:srgbClr val="000090"/>
                </a:solidFill>
              </a:rPr>
              <a:t>PATINA Studie</a:t>
            </a:r>
            <a:br>
              <a:rPr lang="de-DE" sz="2400" dirty="0" smtClean="0">
                <a:solidFill>
                  <a:srgbClr val="000090"/>
                </a:solidFill>
              </a:rPr>
            </a:br>
            <a:r>
              <a:rPr lang="de-DE" sz="2400" dirty="0" smtClean="0">
                <a:solidFill>
                  <a:srgbClr val="000090"/>
                </a:solidFill>
              </a:rPr>
              <a:t>Endokrine Resistenz der </a:t>
            </a:r>
            <a:r>
              <a:rPr lang="de-DE" sz="2400" dirty="0" err="1" smtClean="0">
                <a:solidFill>
                  <a:srgbClr val="000090"/>
                </a:solidFill>
              </a:rPr>
              <a:t>triple</a:t>
            </a:r>
            <a:r>
              <a:rPr lang="de-DE" sz="2400" dirty="0" smtClean="0">
                <a:solidFill>
                  <a:srgbClr val="000090"/>
                </a:solidFill>
              </a:rPr>
              <a:t> positiven BC.....</a:t>
            </a:r>
            <a:r>
              <a:rPr lang="de-DE" sz="2400" dirty="0" smtClean="0"/>
              <a:t>  </a:t>
            </a:r>
            <a:endParaRPr lang="de-DE" sz="2400" dirty="0"/>
          </a:p>
        </p:txBody>
      </p:sp>
      <p:pic>
        <p:nvPicPr>
          <p:cNvPr id="5" name="Inhaltsplatzhalter 4" descr="Patina studi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600200"/>
            <a:ext cx="8534400" cy="4525963"/>
          </a:xfrm>
        </p:spPr>
      </p:pic>
      <p:sp>
        <p:nvSpPr>
          <p:cNvPr id="7" name="Textfeld 6"/>
          <p:cNvSpPr txBox="1"/>
          <p:nvPr/>
        </p:nvSpPr>
        <p:spPr>
          <a:xfrm>
            <a:off x="762000" y="4648200"/>
            <a:ext cx="207111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Induktionstherapie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ußzeilenplatzhalter 1"/>
          <p:cNvSpPr>
            <a:spLocks noGrp="1"/>
          </p:cNvSpPr>
          <p:nvPr>
            <p:ph type="ftr" sz="quarter" idx="17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000">
                <a:solidFill>
                  <a:srgbClr val="000000"/>
                </a:solidFill>
              </a:rPr>
              <a:t>Mod. Loi S et al. SABCS 2017, Oral Session – General Session 2, Abstract No. GS2-06 </a:t>
            </a:r>
          </a:p>
        </p:txBody>
      </p:sp>
      <p:sp>
        <p:nvSpPr>
          <p:cNvPr id="74754" name="Titel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/>
          <a:lstStyle/>
          <a:p>
            <a:r>
              <a:rPr lang="de-DE" sz="2400" b="1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PANACEA</a:t>
            </a:r>
            <a:r>
              <a:rPr lang="de-DE" sz="24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Studie </a:t>
            </a:r>
            <a:br>
              <a:rPr lang="de-DE" sz="24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</a:br>
            <a:r>
              <a:rPr lang="de-DE" sz="24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Kombination </a:t>
            </a:r>
            <a:r>
              <a:rPr lang="de-DE" sz="2400" b="1" dirty="0" err="1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Immuncheckpoint-I</a:t>
            </a:r>
            <a:r>
              <a:rPr lang="de-DE" sz="2400" b="1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+ Her2 gerichtete Therapie  </a:t>
            </a:r>
            <a:r>
              <a:rPr lang="de-DE" sz="32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/>
            </a:r>
            <a:br>
              <a:rPr lang="de-DE" sz="32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</a:br>
            <a:endParaRPr lang="de-DE" sz="3200" dirty="0">
              <a:solidFill>
                <a:srgbClr val="00009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74755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23528" y="1484784"/>
            <a:ext cx="7834312" cy="381000"/>
          </a:xfrm>
        </p:spPr>
        <p:txBody>
          <a:bodyPr/>
          <a:lstStyle/>
          <a:p>
            <a:r>
              <a:rPr lang="de-DE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IBCSG 45-13/BIG 4-13/KEYNOTE-014</a:t>
            </a:r>
          </a:p>
        </p:txBody>
      </p:sp>
      <p:grpSp>
        <p:nvGrpSpPr>
          <p:cNvPr id="74756" name="Gruppieren 30"/>
          <p:cNvGrpSpPr>
            <a:grpSpLocks/>
          </p:cNvGrpSpPr>
          <p:nvPr/>
        </p:nvGrpSpPr>
        <p:grpSpPr bwMode="auto">
          <a:xfrm>
            <a:off x="412750" y="2151063"/>
            <a:ext cx="8318500" cy="3421062"/>
            <a:chOff x="428369" y="2004366"/>
            <a:chExt cx="8319631" cy="3420807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428369" y="2344066"/>
              <a:ext cx="2340293" cy="2916020"/>
            </a:xfrm>
            <a:prstGeom prst="roundRect">
              <a:avLst>
                <a:gd name="adj" fmla="val 6004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defTabSz="892175">
                <a:spcBef>
                  <a:spcPts val="200"/>
                </a:spcBef>
                <a:tabLst>
                  <a:tab pos="114300" algn="l"/>
                  <a:tab pos="1143000" algn="ctr"/>
                </a:tabLs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Imago"/>
                  <a:ea typeface="Arial Unicode MS" pitchFamily="34" charset="-128"/>
                  <a:cs typeface="Arial Unicode MS" pitchFamily="34" charset="-128"/>
                </a:rPr>
                <a:t>Patients</a:t>
              </a:r>
            </a:p>
            <a:p>
              <a:pPr marL="285750" indent="-285750" defTabSz="892175">
                <a:spcBef>
                  <a:spcPts val="2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1143000" algn="ctr"/>
                </a:tabLs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Imago"/>
                  <a:ea typeface="Arial Unicode MS" pitchFamily="34" charset="-128"/>
                  <a:cs typeface="Arial Unicode MS" pitchFamily="34" charset="-128"/>
                </a:rPr>
                <a:t>Centrally confirmed HER2+</a:t>
              </a:r>
            </a:p>
            <a:p>
              <a:pPr marL="285750" indent="-285750" defTabSz="892175">
                <a:spcBef>
                  <a:spcPts val="2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1143000" algn="ctr"/>
                </a:tabLs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Imago"/>
                  <a:ea typeface="Arial Unicode MS" pitchFamily="34" charset="-128"/>
                  <a:cs typeface="Arial Unicode MS" pitchFamily="34" charset="-128"/>
                </a:rPr>
                <a:t>ECOG 0–1 </a:t>
              </a:r>
            </a:p>
            <a:p>
              <a:pPr marL="285750" indent="-285750" defTabSz="892175">
                <a:spcBef>
                  <a:spcPts val="2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1143000" algn="ctr"/>
                </a:tabLs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Imago"/>
                  <a:ea typeface="Arial Unicode MS" pitchFamily="34" charset="-128"/>
                  <a:cs typeface="Arial Unicode MS" pitchFamily="34" charset="-128"/>
                </a:rPr>
                <a:t>Tumor biopsy sample &lt;1yr</a:t>
              </a:r>
            </a:p>
            <a:p>
              <a:pPr marL="285750" indent="-285750" defTabSz="892175">
                <a:spcBef>
                  <a:spcPts val="2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1143000" algn="ctr"/>
                </a:tabLs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Imago"/>
                  <a:ea typeface="Arial Unicode MS" pitchFamily="34" charset="-128"/>
                  <a:cs typeface="Arial Unicode MS" pitchFamily="34" charset="-128"/>
                </a:rPr>
                <a:t>Measurable disease RECIST 1.1</a:t>
              </a:r>
            </a:p>
            <a:p>
              <a:pPr marL="285750" indent="-285750" defTabSz="892175">
                <a:spcBef>
                  <a:spcPts val="2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1143000" algn="ctr"/>
                </a:tabLs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Imago"/>
                  <a:ea typeface="Arial Unicode MS" pitchFamily="34" charset="-128"/>
                  <a:cs typeface="Arial Unicode MS" pitchFamily="34" charset="-128"/>
                </a:rPr>
                <a:t>No limit of prior systemic treatment</a:t>
              </a:r>
            </a:p>
            <a:p>
              <a:pPr marL="285750" indent="-285750" defTabSz="892175">
                <a:spcBef>
                  <a:spcPts val="200"/>
                </a:spcBef>
                <a:buFont typeface="Arial" panose="020B0604020202020204" pitchFamily="34" charset="0"/>
                <a:buChar char="•"/>
                <a:tabLst>
                  <a:tab pos="114300" algn="l"/>
                  <a:tab pos="1143000" algn="ctr"/>
                </a:tabLs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Imago"/>
                  <a:ea typeface="Arial Unicode MS" pitchFamily="34" charset="-128"/>
                  <a:cs typeface="Arial Unicode MS" pitchFamily="34" charset="-128"/>
                </a:rPr>
                <a:t>Documented PD on </a:t>
              </a:r>
              <a:r>
                <a:rPr lang="en-US" altLang="zh-CN" sz="1400" dirty="0" err="1">
                  <a:solidFill>
                    <a:srgbClr val="000000"/>
                  </a:solidFill>
                  <a:latin typeface="Imago"/>
                  <a:ea typeface="Arial Unicode MS" pitchFamily="34" charset="-128"/>
                  <a:cs typeface="Arial Unicode MS" pitchFamily="34" charset="-128"/>
                </a:rPr>
                <a:t>Trastuzumab</a:t>
              </a:r>
              <a:r>
                <a:rPr lang="en-US" altLang="zh-CN" sz="1400" dirty="0">
                  <a:solidFill>
                    <a:srgbClr val="000000"/>
                  </a:solidFill>
                  <a:latin typeface="Imago"/>
                  <a:ea typeface="Arial Unicode MS" pitchFamily="34" charset="-128"/>
                  <a:cs typeface="Arial Unicode MS" pitchFamily="34" charset="-128"/>
                </a:rPr>
                <a:t> or TDM-1</a:t>
              </a:r>
            </a:p>
          </p:txBody>
        </p:sp>
        <p:sp>
          <p:nvSpPr>
            <p:cNvPr id="74758" name="TextBox 22"/>
            <p:cNvSpPr txBox="1">
              <a:spLocks noChangeArrowheads="1"/>
            </p:cNvSpPr>
            <p:nvPr/>
          </p:nvSpPr>
          <p:spPr bwMode="auto">
            <a:xfrm>
              <a:off x="2769244" y="2729407"/>
              <a:ext cx="10211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zh-CN" sz="1400">
                  <a:solidFill>
                    <a:srgbClr val="000000"/>
                  </a:solidFill>
                  <a:latin typeface="Imago" charset="0"/>
                  <a:ea typeface="宋体" charset="0"/>
                  <a:cs typeface="宋体" charset="0"/>
                </a:rPr>
                <a:t>PD-L1+</a:t>
              </a:r>
            </a:p>
          </p:txBody>
        </p:sp>
        <p:cxnSp>
          <p:nvCxnSpPr>
            <p:cNvPr id="74759" name="AutoShape 23"/>
            <p:cNvCxnSpPr>
              <a:cxnSpLocks noChangeShapeType="1"/>
            </p:cNvCxnSpPr>
            <p:nvPr/>
          </p:nvCxnSpPr>
          <p:spPr bwMode="auto">
            <a:xfrm>
              <a:off x="2769244" y="3006986"/>
              <a:ext cx="1197598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760" name="AutoShape 9"/>
            <p:cNvSpPr>
              <a:spLocks noChangeArrowheads="1"/>
            </p:cNvSpPr>
            <p:nvPr/>
          </p:nvSpPr>
          <p:spPr bwMode="auto">
            <a:xfrm>
              <a:off x="3966842" y="2004366"/>
              <a:ext cx="2451552" cy="2005240"/>
            </a:xfrm>
            <a:prstGeom prst="roundRect">
              <a:avLst>
                <a:gd name="adj" fmla="val 11301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18000" tIns="44450" rIns="18000" bIns="44450" anchor="ctr"/>
            <a:lstStyle/>
            <a:p>
              <a:pPr algn="ctr" defTabSz="892175">
                <a:spcBef>
                  <a:spcPts val="200"/>
                </a:spcBef>
              </a:pPr>
              <a:r>
                <a:rPr lang="en-US" altLang="zh-CN" sz="1400" b="1">
                  <a:solidFill>
                    <a:schemeClr val="bg1"/>
                  </a:solidFill>
                  <a:latin typeface="Imago" charset="0"/>
                  <a:cs typeface="Arial Unicode MS" charset="0"/>
                </a:rPr>
                <a:t>Phase Ib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chemeClr val="bg1"/>
                  </a:solidFill>
                  <a:latin typeface="Imago" charset="0"/>
                  <a:cs typeface="Arial Unicode MS" charset="0"/>
                </a:rPr>
                <a:t>Pembrolizumab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chemeClr val="bg1"/>
                  </a:solidFill>
                  <a:latin typeface="Imago" charset="0"/>
                  <a:cs typeface="Arial Unicode MS" charset="0"/>
                </a:rPr>
                <a:t>2 mg/kg and 10 mg/kg IV +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chemeClr val="bg1"/>
                  </a:solidFill>
                  <a:latin typeface="Imago" charset="0"/>
                  <a:cs typeface="Arial Unicode MS" charset="0"/>
                </a:rPr>
                <a:t>Trastuzumab Q3W</a:t>
              </a:r>
            </a:p>
            <a:p>
              <a:pPr algn="ctr" defTabSz="892175">
                <a:spcBef>
                  <a:spcPts val="200"/>
                </a:spcBef>
              </a:pPr>
              <a:endParaRPr lang="en-US" altLang="zh-CN" sz="1400">
                <a:solidFill>
                  <a:schemeClr val="bg1"/>
                </a:solidFill>
                <a:latin typeface="Imago" charset="0"/>
                <a:cs typeface="Arial Unicode MS" charset="0"/>
              </a:endParaRP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chemeClr val="bg1"/>
                  </a:solidFill>
                  <a:latin typeface="Imago" charset="0"/>
                  <a:cs typeface="Arial Unicode MS" charset="0"/>
                </a:rPr>
                <a:t>Phase II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chemeClr val="bg1"/>
                  </a:solidFill>
                  <a:latin typeface="Imago" charset="0"/>
                  <a:cs typeface="Arial Unicode MS" charset="0"/>
                </a:rPr>
                <a:t>Pembrolizumab 200mg IV +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chemeClr val="bg1"/>
                  </a:solidFill>
                  <a:latin typeface="Imago" charset="0"/>
                  <a:cs typeface="Arial Unicode MS" charset="0"/>
                </a:rPr>
                <a:t>Trastuzumab Q3W</a:t>
              </a:r>
            </a:p>
          </p:txBody>
        </p:sp>
        <p:sp>
          <p:nvSpPr>
            <p:cNvPr id="74761" name="AutoShape 9"/>
            <p:cNvSpPr>
              <a:spLocks noChangeArrowheads="1"/>
            </p:cNvSpPr>
            <p:nvPr/>
          </p:nvSpPr>
          <p:spPr bwMode="auto">
            <a:xfrm>
              <a:off x="3966842" y="4384309"/>
              <a:ext cx="2451553" cy="1040864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28575">
              <a:solidFill>
                <a:srgbClr val="022A9C"/>
              </a:solidFill>
              <a:round/>
              <a:headEnd/>
              <a:tailEnd/>
            </a:ln>
          </p:spPr>
          <p:txBody>
            <a:bodyPr lIns="18000" tIns="44450" rIns="18000" bIns="44450" anchor="ctr"/>
            <a:lstStyle/>
            <a:p>
              <a:pPr algn="ctr" defTabSz="892175">
                <a:spcBef>
                  <a:spcPts val="200"/>
                </a:spcBef>
              </a:pPr>
              <a:r>
                <a:rPr lang="en-US" altLang="zh-CN" sz="1400" b="1">
                  <a:solidFill>
                    <a:schemeClr val="bg1"/>
                  </a:solidFill>
                  <a:latin typeface="Imago" charset="0"/>
                  <a:cs typeface="Arial Unicode MS" charset="0"/>
                </a:rPr>
                <a:t>Phase II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chemeClr val="bg1"/>
                  </a:solidFill>
                  <a:latin typeface="Imago" charset="0"/>
                  <a:cs typeface="Arial Unicode MS" charset="0"/>
                </a:rPr>
                <a:t>Pembrolizumab 200 mg IV +</a:t>
              </a:r>
            </a:p>
            <a:p>
              <a:pPr algn="ctr" defTabSz="892175">
                <a:spcBef>
                  <a:spcPts val="200"/>
                </a:spcBef>
              </a:pPr>
              <a:r>
                <a:rPr lang="en-US" altLang="zh-CN" sz="1400">
                  <a:solidFill>
                    <a:schemeClr val="bg1"/>
                  </a:solidFill>
                  <a:latin typeface="Imago" charset="0"/>
                  <a:cs typeface="Arial Unicode MS" charset="0"/>
                </a:rPr>
                <a:t>Trastuzumab Q3W</a:t>
              </a:r>
            </a:p>
          </p:txBody>
        </p:sp>
        <p:sp>
          <p:nvSpPr>
            <p:cNvPr id="74762" name="AutoShape 6"/>
            <p:cNvSpPr>
              <a:spLocks noChangeArrowheads="1"/>
            </p:cNvSpPr>
            <p:nvPr/>
          </p:nvSpPr>
          <p:spPr bwMode="auto">
            <a:xfrm>
              <a:off x="6762088" y="2715893"/>
              <a:ext cx="1985912" cy="2171682"/>
            </a:xfrm>
            <a:prstGeom prst="roundRect">
              <a:avLst>
                <a:gd name="adj" fmla="val 6005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defTabSz="892175">
                <a:spcBef>
                  <a:spcPts val="200"/>
                </a:spcBef>
                <a:tabLst>
                  <a:tab pos="114300" algn="l"/>
                  <a:tab pos="1143000" algn="ctr"/>
                </a:tabLst>
              </a:pPr>
              <a:endParaRPr lang="en-US" altLang="zh-CN" sz="1400">
                <a:solidFill>
                  <a:srgbClr val="000000"/>
                </a:solidFill>
                <a:latin typeface="Imago" charset="0"/>
                <a:cs typeface="Arial Unicode MS" charset="0"/>
              </a:endParaRPr>
            </a:p>
            <a:p>
              <a:pPr algn="ctr" defTabSz="892175">
                <a:spcBef>
                  <a:spcPts val="200"/>
                </a:spcBef>
                <a:tabLst>
                  <a:tab pos="114300" algn="l"/>
                  <a:tab pos="1143000" algn="ctr"/>
                </a:tabLst>
              </a:pPr>
              <a:r>
                <a:rPr lang="en-US" altLang="zh-CN" sz="1400">
                  <a:solidFill>
                    <a:srgbClr val="000000"/>
                  </a:solidFill>
                  <a:latin typeface="Imago" charset="0"/>
                  <a:cs typeface="Arial Unicode MS" charset="0"/>
                </a:rPr>
                <a:t>Protocol specified follow-up.</a:t>
              </a:r>
            </a:p>
            <a:p>
              <a:pPr algn="ctr" defTabSz="892175">
                <a:spcBef>
                  <a:spcPts val="200"/>
                </a:spcBef>
                <a:tabLst>
                  <a:tab pos="114300" algn="l"/>
                  <a:tab pos="1143000" algn="ctr"/>
                </a:tabLst>
              </a:pPr>
              <a:r>
                <a:rPr lang="en-US" altLang="zh-CN" sz="1400">
                  <a:solidFill>
                    <a:srgbClr val="000000"/>
                  </a:solidFill>
                  <a:latin typeface="Imago" charset="0"/>
                  <a:cs typeface="Arial Unicode MS" charset="0"/>
                </a:rPr>
                <a:t>Treatment until progression, toxicity, patient withdrawal, investigator decision, or maximum 2 years</a:t>
              </a:r>
            </a:p>
            <a:p>
              <a:pPr algn="ctr" defTabSz="892175">
                <a:spcBef>
                  <a:spcPts val="200"/>
                </a:spcBef>
                <a:tabLst>
                  <a:tab pos="114300" algn="l"/>
                  <a:tab pos="1143000" algn="ctr"/>
                </a:tabLst>
              </a:pPr>
              <a:r>
                <a:rPr lang="en-US" altLang="zh-CN" sz="1400">
                  <a:solidFill>
                    <a:srgbClr val="000000"/>
                  </a:solidFill>
                  <a:latin typeface="Imago" charset="0"/>
                  <a:cs typeface="Arial Unicode MS" charset="0"/>
                </a:rPr>
                <a:t> </a:t>
              </a:r>
            </a:p>
          </p:txBody>
        </p:sp>
        <p:sp>
          <p:nvSpPr>
            <p:cNvPr id="74763" name="TextBox 22"/>
            <p:cNvSpPr txBox="1">
              <a:spLocks noChangeArrowheads="1"/>
            </p:cNvSpPr>
            <p:nvPr/>
          </p:nvSpPr>
          <p:spPr bwMode="auto">
            <a:xfrm>
              <a:off x="2769244" y="4629799"/>
              <a:ext cx="10211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zh-CN" sz="1400">
                  <a:solidFill>
                    <a:srgbClr val="000000"/>
                  </a:solidFill>
                  <a:latin typeface="Imago" charset="0"/>
                  <a:ea typeface="宋体" charset="0"/>
                  <a:cs typeface="宋体" charset="0"/>
                </a:rPr>
                <a:t>PD-L1-</a:t>
              </a:r>
            </a:p>
          </p:txBody>
        </p:sp>
        <p:cxnSp>
          <p:nvCxnSpPr>
            <p:cNvPr id="74764" name="AutoShape 23"/>
            <p:cNvCxnSpPr>
              <a:cxnSpLocks noChangeShapeType="1"/>
            </p:cNvCxnSpPr>
            <p:nvPr/>
          </p:nvCxnSpPr>
          <p:spPr bwMode="auto">
            <a:xfrm>
              <a:off x="2769244" y="4907378"/>
              <a:ext cx="1197598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nhaltsplatzhalt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2363788"/>
            <a:ext cx="3367088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2" name="Inhaltsplatzhalter 9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588" y="2297113"/>
            <a:ext cx="3468687" cy="2822575"/>
          </a:xfrm>
        </p:spPr>
      </p:pic>
      <p:sp>
        <p:nvSpPr>
          <p:cNvPr id="76803" name="Fußzeilenplatzhalter 1"/>
          <p:cNvSpPr>
            <a:spLocks noGrp="1"/>
          </p:cNvSpPr>
          <p:nvPr>
            <p:ph type="ftr" sz="quarter" idx="17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sz="1000">
                <a:solidFill>
                  <a:srgbClr val="000000"/>
                </a:solidFill>
              </a:rPr>
              <a:t>Mod. Loi S et al. SABCS 2017, Oral Session – General Session 2, Abstract No. GS2-06 </a:t>
            </a:r>
          </a:p>
        </p:txBody>
      </p:sp>
      <p:sp>
        <p:nvSpPr>
          <p:cNvPr id="76804" name="Titel 4"/>
          <p:cNvSpPr>
            <a:spLocks noGrp="1"/>
          </p:cNvSpPr>
          <p:nvPr>
            <p:ph type="title"/>
          </p:nvPr>
        </p:nvSpPr>
        <p:spPr>
          <a:xfrm>
            <a:off x="395288" y="431800"/>
            <a:ext cx="8353425" cy="423863"/>
          </a:xfrm>
        </p:spPr>
        <p:txBody>
          <a:bodyPr/>
          <a:lstStyle/>
          <a:p>
            <a:r>
              <a:rPr lang="de-DE">
                <a:solidFill>
                  <a:srgbClr val="000090"/>
                </a:solidFill>
                <a:latin typeface="Arial" charset="0"/>
                <a:cs typeface="ＭＳ Ｐゴシック" charset="0"/>
              </a:rPr>
              <a:t>PANACEA – Results</a:t>
            </a:r>
          </a:p>
        </p:txBody>
      </p:sp>
      <p:sp>
        <p:nvSpPr>
          <p:cNvPr id="76805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95288" y="936625"/>
            <a:ext cx="8353425" cy="417513"/>
          </a:xfrm>
        </p:spPr>
        <p:txBody>
          <a:bodyPr/>
          <a:lstStyle/>
          <a:p>
            <a:r>
              <a:rPr lang="de-DE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PFS and OS </a:t>
            </a:r>
            <a:r>
              <a:rPr lang="de-DE" dirty="0" err="1">
                <a:solidFill>
                  <a:srgbClr val="000090"/>
                </a:solidFill>
                <a:latin typeface="Arial" charset="0"/>
                <a:cs typeface="ＭＳ Ｐゴシック" charset="0"/>
              </a:rPr>
              <a:t>by</a:t>
            </a:r>
            <a:r>
              <a:rPr lang="de-DE" dirty="0">
                <a:solidFill>
                  <a:srgbClr val="000090"/>
                </a:solidFill>
                <a:latin typeface="Arial" charset="0"/>
                <a:cs typeface="ＭＳ Ｐゴシック" charset="0"/>
              </a:rPr>
              <a:t> PD-L1 Status</a:t>
            </a:r>
          </a:p>
        </p:txBody>
      </p:sp>
      <p:sp>
        <p:nvSpPr>
          <p:cNvPr id="76806" name="Textfeld 7"/>
          <p:cNvSpPr txBox="1">
            <a:spLocks noChangeArrowheads="1"/>
          </p:cNvSpPr>
          <p:nvPr/>
        </p:nvSpPr>
        <p:spPr bwMode="auto">
          <a:xfrm>
            <a:off x="568325" y="1941513"/>
            <a:ext cx="503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400" b="1">
                <a:solidFill>
                  <a:srgbClr val="000000"/>
                </a:solidFill>
              </a:rPr>
              <a:t>PFS</a:t>
            </a:r>
          </a:p>
        </p:txBody>
      </p:sp>
      <p:sp>
        <p:nvSpPr>
          <p:cNvPr id="76807" name="Textfeld 8"/>
          <p:cNvSpPr txBox="1">
            <a:spLocks noChangeArrowheads="1"/>
          </p:cNvSpPr>
          <p:nvPr/>
        </p:nvSpPr>
        <p:spPr bwMode="auto">
          <a:xfrm rot="-5400000">
            <a:off x="-532606" y="3461544"/>
            <a:ext cx="2493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200" b="1">
                <a:solidFill>
                  <a:srgbClr val="000000"/>
                </a:solidFill>
              </a:rPr>
              <a:t>Percent alive &amp; progression-free</a:t>
            </a:r>
          </a:p>
        </p:txBody>
      </p:sp>
      <p:sp>
        <p:nvSpPr>
          <p:cNvPr id="76808" name="Textfeld 9"/>
          <p:cNvSpPr txBox="1">
            <a:spLocks noChangeArrowheads="1"/>
          </p:cNvSpPr>
          <p:nvPr/>
        </p:nvSpPr>
        <p:spPr bwMode="auto">
          <a:xfrm>
            <a:off x="2200275" y="1879600"/>
            <a:ext cx="21336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100" b="1">
                <a:solidFill>
                  <a:srgbClr val="000000"/>
                </a:solidFill>
              </a:rPr>
              <a:t>Median, months (90% Cl)</a:t>
            </a:r>
          </a:p>
          <a:p>
            <a:pPr eaLnBrk="1" hangingPunct="1">
              <a:spcBef>
                <a:spcPts val="600"/>
              </a:spcBef>
            </a:pPr>
            <a:r>
              <a:rPr lang="de-DE" sz="1100">
                <a:solidFill>
                  <a:srgbClr val="000000"/>
                </a:solidFill>
              </a:rPr>
              <a:t>PD-L1 pos: 2.7 (2.6 to 4.0)</a:t>
            </a:r>
          </a:p>
          <a:p>
            <a:pPr eaLnBrk="1" hangingPunct="1">
              <a:spcBef>
                <a:spcPts val="600"/>
              </a:spcBef>
            </a:pPr>
            <a:r>
              <a:rPr lang="de-DE" sz="1100">
                <a:solidFill>
                  <a:srgbClr val="000000"/>
                </a:solidFill>
              </a:rPr>
              <a:t>PD-L1 neg: 2.5 (1.4 to 2.7)</a:t>
            </a:r>
          </a:p>
          <a:p>
            <a:pPr eaLnBrk="1" hangingPunct="1">
              <a:spcBef>
                <a:spcPts val="600"/>
              </a:spcBef>
            </a:pPr>
            <a:r>
              <a:rPr lang="de-DE" sz="1100" b="1">
                <a:solidFill>
                  <a:srgbClr val="000000"/>
                </a:solidFill>
              </a:rPr>
              <a:t>12-month PFS (90% Cl)</a:t>
            </a:r>
          </a:p>
          <a:p>
            <a:pPr eaLnBrk="1" hangingPunct="1">
              <a:spcBef>
                <a:spcPts val="600"/>
              </a:spcBef>
            </a:pPr>
            <a:r>
              <a:rPr lang="de-DE" sz="1100">
                <a:solidFill>
                  <a:srgbClr val="000000"/>
                </a:solidFill>
              </a:rPr>
              <a:t>PD-L1 pos: 13% (6% to 22%)</a:t>
            </a:r>
          </a:p>
          <a:p>
            <a:pPr eaLnBrk="1" hangingPunct="1">
              <a:spcBef>
                <a:spcPts val="600"/>
              </a:spcBef>
            </a:pPr>
            <a:r>
              <a:rPr lang="de-DE" sz="1100">
                <a:solidFill>
                  <a:srgbClr val="000000"/>
                </a:solidFill>
              </a:rPr>
              <a:t>PD-L1 neg: 0</a:t>
            </a:r>
          </a:p>
        </p:txBody>
      </p:sp>
      <p:sp>
        <p:nvSpPr>
          <p:cNvPr id="76809" name="Textfeld 10"/>
          <p:cNvSpPr txBox="1">
            <a:spLocks noChangeArrowheads="1"/>
          </p:cNvSpPr>
          <p:nvPr/>
        </p:nvSpPr>
        <p:spPr bwMode="auto">
          <a:xfrm>
            <a:off x="1952625" y="5075238"/>
            <a:ext cx="180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200" b="1">
                <a:solidFill>
                  <a:srgbClr val="000000"/>
                </a:solidFill>
              </a:rPr>
              <a:t>Months after first dose</a:t>
            </a:r>
          </a:p>
        </p:txBody>
      </p:sp>
      <p:grpSp>
        <p:nvGrpSpPr>
          <p:cNvPr id="76810" name="Gruppieren 11"/>
          <p:cNvGrpSpPr>
            <a:grpSpLocks/>
          </p:cNvGrpSpPr>
          <p:nvPr/>
        </p:nvGrpSpPr>
        <p:grpSpPr bwMode="auto">
          <a:xfrm>
            <a:off x="2636838" y="3725863"/>
            <a:ext cx="1293812" cy="477837"/>
            <a:chOff x="2979198" y="3797638"/>
            <a:chExt cx="1295157" cy="478118"/>
          </a:xfrm>
        </p:grpSpPr>
        <p:cxnSp>
          <p:nvCxnSpPr>
            <p:cNvPr id="13" name="Gerader Verbinder 12"/>
            <p:cNvCxnSpPr/>
            <p:nvPr/>
          </p:nvCxnSpPr>
          <p:spPr bwMode="auto">
            <a:xfrm>
              <a:off x="2979198" y="3921536"/>
              <a:ext cx="247907" cy="0"/>
            </a:xfrm>
            <a:prstGeom prst="line">
              <a:avLst/>
            </a:prstGeom>
            <a:noFill/>
            <a:ln w="28575" cap="flat" cmpd="sng" algn="ctr">
              <a:solidFill>
                <a:srgbClr val="AE128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auto">
            <a:xfrm flipV="1">
              <a:off x="2979198" y="4151858"/>
              <a:ext cx="247907" cy="1589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841" name="Textfeld 22"/>
            <p:cNvSpPr txBox="1">
              <a:spLocks noChangeArrowheads="1"/>
            </p:cNvSpPr>
            <p:nvPr/>
          </p:nvSpPr>
          <p:spPr bwMode="auto">
            <a:xfrm>
              <a:off x="3240098" y="3797638"/>
              <a:ext cx="96693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600"/>
                </a:spcBef>
              </a:pPr>
              <a:r>
                <a:rPr lang="de-DE" sz="1000">
                  <a:solidFill>
                    <a:srgbClr val="000000"/>
                  </a:solidFill>
                </a:rPr>
                <a:t>PD-L1 Positive</a:t>
              </a:r>
            </a:p>
          </p:txBody>
        </p:sp>
        <p:sp>
          <p:nvSpPr>
            <p:cNvPr id="76842" name="Textfeld 23"/>
            <p:cNvSpPr txBox="1">
              <a:spLocks noChangeArrowheads="1"/>
            </p:cNvSpPr>
            <p:nvPr/>
          </p:nvSpPr>
          <p:spPr bwMode="auto">
            <a:xfrm>
              <a:off x="3240098" y="4029535"/>
              <a:ext cx="10342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600"/>
                </a:spcBef>
              </a:pPr>
              <a:r>
                <a:rPr lang="de-DE" sz="1000">
                  <a:solidFill>
                    <a:srgbClr val="000000"/>
                  </a:solidFill>
                </a:rPr>
                <a:t>PD-L1 Negative</a:t>
              </a:r>
            </a:p>
          </p:txBody>
        </p:sp>
      </p:grpSp>
      <p:sp>
        <p:nvSpPr>
          <p:cNvPr id="76811" name="Textfeld 24"/>
          <p:cNvSpPr txBox="1">
            <a:spLocks noChangeArrowheads="1"/>
          </p:cNvSpPr>
          <p:nvPr/>
        </p:nvSpPr>
        <p:spPr bwMode="auto">
          <a:xfrm>
            <a:off x="371475" y="5313363"/>
            <a:ext cx="987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Number at risk</a:t>
            </a:r>
          </a:p>
          <a:p>
            <a:pPr algn="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PD-L1 pos.</a:t>
            </a:r>
          </a:p>
          <a:p>
            <a:pPr algn="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PD-L1 neg.</a:t>
            </a:r>
          </a:p>
        </p:txBody>
      </p:sp>
      <p:sp>
        <p:nvSpPr>
          <p:cNvPr id="76812" name="Textfeld 26"/>
          <p:cNvSpPr txBox="1">
            <a:spLocks noChangeArrowheads="1"/>
          </p:cNvSpPr>
          <p:nvPr/>
        </p:nvSpPr>
        <p:spPr bwMode="auto">
          <a:xfrm>
            <a:off x="3709988" y="5554663"/>
            <a:ext cx="249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3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13" name="Textfeld 29"/>
          <p:cNvSpPr txBox="1">
            <a:spLocks noChangeArrowheads="1"/>
          </p:cNvSpPr>
          <p:nvPr/>
        </p:nvSpPr>
        <p:spPr bwMode="auto">
          <a:xfrm>
            <a:off x="1727200" y="5554663"/>
            <a:ext cx="3127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18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6814" name="Textfeld 30"/>
          <p:cNvSpPr txBox="1">
            <a:spLocks noChangeArrowheads="1"/>
          </p:cNvSpPr>
          <p:nvPr/>
        </p:nvSpPr>
        <p:spPr bwMode="auto">
          <a:xfrm>
            <a:off x="1225550" y="5543550"/>
            <a:ext cx="3127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46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76815" name="Textfeld 31"/>
          <p:cNvSpPr txBox="1">
            <a:spLocks noChangeArrowheads="1"/>
          </p:cNvSpPr>
          <p:nvPr/>
        </p:nvSpPr>
        <p:spPr bwMode="auto">
          <a:xfrm>
            <a:off x="2252663" y="5554663"/>
            <a:ext cx="247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8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16" name="Textfeld 32"/>
          <p:cNvSpPr txBox="1">
            <a:spLocks noChangeArrowheads="1"/>
          </p:cNvSpPr>
          <p:nvPr/>
        </p:nvSpPr>
        <p:spPr bwMode="auto">
          <a:xfrm>
            <a:off x="4222750" y="5554663"/>
            <a:ext cx="247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2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17" name="Textfeld 33"/>
          <p:cNvSpPr txBox="1">
            <a:spLocks noChangeArrowheads="1"/>
          </p:cNvSpPr>
          <p:nvPr/>
        </p:nvSpPr>
        <p:spPr bwMode="auto">
          <a:xfrm>
            <a:off x="2744788" y="5554663"/>
            <a:ext cx="249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5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18" name="Textfeld 34"/>
          <p:cNvSpPr txBox="1">
            <a:spLocks noChangeArrowheads="1"/>
          </p:cNvSpPr>
          <p:nvPr/>
        </p:nvSpPr>
        <p:spPr bwMode="auto">
          <a:xfrm>
            <a:off x="3227388" y="5554663"/>
            <a:ext cx="2492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4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19" name="Textfeld 37"/>
          <p:cNvSpPr txBox="1">
            <a:spLocks noChangeArrowheads="1"/>
          </p:cNvSpPr>
          <p:nvPr/>
        </p:nvSpPr>
        <p:spPr bwMode="auto">
          <a:xfrm>
            <a:off x="4827588" y="5554663"/>
            <a:ext cx="3127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46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76820" name="Textfeld 38"/>
          <p:cNvSpPr txBox="1">
            <a:spLocks noChangeArrowheads="1"/>
          </p:cNvSpPr>
          <p:nvPr/>
        </p:nvSpPr>
        <p:spPr bwMode="auto">
          <a:xfrm>
            <a:off x="5319713" y="5543550"/>
            <a:ext cx="3127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41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76821" name="Textfeld 39"/>
          <p:cNvSpPr txBox="1">
            <a:spLocks noChangeArrowheads="1"/>
          </p:cNvSpPr>
          <p:nvPr/>
        </p:nvSpPr>
        <p:spPr bwMode="auto">
          <a:xfrm>
            <a:off x="5803900" y="5543550"/>
            <a:ext cx="3127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34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6822" name="Textfeld 40"/>
          <p:cNvSpPr txBox="1">
            <a:spLocks noChangeArrowheads="1"/>
          </p:cNvSpPr>
          <p:nvPr/>
        </p:nvSpPr>
        <p:spPr bwMode="auto">
          <a:xfrm>
            <a:off x="6316663" y="5543550"/>
            <a:ext cx="3127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21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6823" name="Textfeld 41"/>
          <p:cNvSpPr txBox="1">
            <a:spLocks noChangeArrowheads="1"/>
          </p:cNvSpPr>
          <p:nvPr/>
        </p:nvSpPr>
        <p:spPr bwMode="auto">
          <a:xfrm>
            <a:off x="6808788" y="5543550"/>
            <a:ext cx="3127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12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24" name="Textfeld 42"/>
          <p:cNvSpPr txBox="1">
            <a:spLocks noChangeArrowheads="1"/>
          </p:cNvSpPr>
          <p:nvPr/>
        </p:nvSpPr>
        <p:spPr bwMode="auto">
          <a:xfrm>
            <a:off x="7315200" y="5543550"/>
            <a:ext cx="2492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4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25" name="Textfeld 43"/>
          <p:cNvSpPr txBox="1">
            <a:spLocks noChangeArrowheads="1"/>
          </p:cNvSpPr>
          <p:nvPr/>
        </p:nvSpPr>
        <p:spPr bwMode="auto">
          <a:xfrm>
            <a:off x="7797800" y="5543550"/>
            <a:ext cx="2492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3</a:t>
            </a:r>
          </a:p>
          <a:p>
            <a:pPr algn="ctr" eaLnBrk="1" hangingPunct="1">
              <a:spcBef>
                <a:spcPts val="600"/>
              </a:spcBef>
            </a:pPr>
            <a:r>
              <a:rPr lang="de-DE" sz="1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26" name="Textfeld 44"/>
          <p:cNvSpPr txBox="1">
            <a:spLocks noChangeArrowheads="1"/>
          </p:cNvSpPr>
          <p:nvPr/>
        </p:nvSpPr>
        <p:spPr bwMode="auto">
          <a:xfrm>
            <a:off x="5562600" y="5097463"/>
            <a:ext cx="180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200" b="1">
                <a:solidFill>
                  <a:srgbClr val="000000"/>
                </a:solidFill>
              </a:rPr>
              <a:t>Months after first dose</a:t>
            </a:r>
          </a:p>
        </p:txBody>
      </p:sp>
      <p:sp>
        <p:nvSpPr>
          <p:cNvPr id="76827" name="Textfeld 45"/>
          <p:cNvSpPr txBox="1">
            <a:spLocks noChangeArrowheads="1"/>
          </p:cNvSpPr>
          <p:nvPr/>
        </p:nvSpPr>
        <p:spPr bwMode="auto">
          <a:xfrm>
            <a:off x="4379913" y="1941513"/>
            <a:ext cx="428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400" b="1" dirty="0">
                <a:solidFill>
                  <a:srgbClr val="000000"/>
                </a:solidFill>
              </a:rPr>
              <a:t>OS</a:t>
            </a:r>
          </a:p>
        </p:txBody>
      </p:sp>
      <p:sp>
        <p:nvSpPr>
          <p:cNvPr id="76828" name="Textfeld 46"/>
          <p:cNvSpPr txBox="1">
            <a:spLocks noChangeArrowheads="1"/>
          </p:cNvSpPr>
          <p:nvPr/>
        </p:nvSpPr>
        <p:spPr bwMode="auto">
          <a:xfrm rot="-5400000">
            <a:off x="3970337" y="3279776"/>
            <a:ext cx="11096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200" b="1">
                <a:solidFill>
                  <a:srgbClr val="000000"/>
                </a:solidFill>
              </a:rPr>
              <a:t>Percent alive</a:t>
            </a:r>
          </a:p>
        </p:txBody>
      </p:sp>
      <p:sp>
        <p:nvSpPr>
          <p:cNvPr id="76829" name="Textfeld 47"/>
          <p:cNvSpPr txBox="1">
            <a:spLocks noChangeArrowheads="1"/>
          </p:cNvSpPr>
          <p:nvPr/>
        </p:nvSpPr>
        <p:spPr bwMode="auto">
          <a:xfrm>
            <a:off x="1484313" y="4495800"/>
            <a:ext cx="6429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200">
                <a:solidFill>
                  <a:srgbClr val="000000"/>
                </a:solidFill>
              </a:rPr>
              <a:t>P=0.07</a:t>
            </a:r>
          </a:p>
        </p:txBody>
      </p:sp>
      <p:sp>
        <p:nvSpPr>
          <p:cNvPr id="76830" name="Textfeld 48"/>
          <p:cNvSpPr txBox="1">
            <a:spLocks noChangeArrowheads="1"/>
          </p:cNvSpPr>
          <p:nvPr/>
        </p:nvSpPr>
        <p:spPr bwMode="auto">
          <a:xfrm>
            <a:off x="5078413" y="4535488"/>
            <a:ext cx="7969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200">
                <a:solidFill>
                  <a:srgbClr val="000000"/>
                </a:solidFill>
              </a:rPr>
              <a:t>P=0.0006</a:t>
            </a:r>
          </a:p>
        </p:txBody>
      </p:sp>
      <p:sp>
        <p:nvSpPr>
          <p:cNvPr id="76831" name="Textfeld 49"/>
          <p:cNvSpPr txBox="1">
            <a:spLocks noChangeArrowheads="1"/>
          </p:cNvSpPr>
          <p:nvPr/>
        </p:nvSpPr>
        <p:spPr bwMode="auto">
          <a:xfrm>
            <a:off x="6723063" y="1884363"/>
            <a:ext cx="1963737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sz="1100" b="1">
                <a:solidFill>
                  <a:srgbClr val="000000"/>
                </a:solidFill>
              </a:rPr>
              <a:t>Median, months (90% Cl)</a:t>
            </a:r>
          </a:p>
          <a:p>
            <a:pPr eaLnBrk="1" hangingPunct="1">
              <a:spcBef>
                <a:spcPts val="600"/>
              </a:spcBef>
            </a:pPr>
            <a:r>
              <a:rPr lang="de-DE" sz="1100">
                <a:solidFill>
                  <a:srgbClr val="000000"/>
                </a:solidFill>
              </a:rPr>
              <a:t>PD-L1 pos: 16.1 (13.1 to ∞)</a:t>
            </a:r>
          </a:p>
          <a:p>
            <a:pPr eaLnBrk="1" hangingPunct="1">
              <a:spcBef>
                <a:spcPts val="600"/>
              </a:spcBef>
            </a:pPr>
            <a:r>
              <a:rPr lang="de-DE" sz="1100">
                <a:solidFill>
                  <a:srgbClr val="000000"/>
                </a:solidFill>
              </a:rPr>
              <a:t>PD-L1 neg: 7.0 (4.9 to 9.8)</a:t>
            </a:r>
          </a:p>
          <a:p>
            <a:pPr eaLnBrk="1" hangingPunct="1">
              <a:spcBef>
                <a:spcPts val="600"/>
              </a:spcBef>
            </a:pPr>
            <a:r>
              <a:rPr lang="de-DE" sz="1100" b="1">
                <a:solidFill>
                  <a:srgbClr val="000000"/>
                </a:solidFill>
              </a:rPr>
              <a:t>12-month OS (90% Cl)</a:t>
            </a:r>
          </a:p>
          <a:p>
            <a:pPr eaLnBrk="1" hangingPunct="1">
              <a:spcBef>
                <a:spcPts val="600"/>
              </a:spcBef>
            </a:pPr>
            <a:r>
              <a:rPr lang="de-DE" sz="1100">
                <a:solidFill>
                  <a:srgbClr val="000000"/>
                </a:solidFill>
              </a:rPr>
              <a:t>PD-L1 pos: 65% (52% to 76%)</a:t>
            </a:r>
          </a:p>
          <a:p>
            <a:pPr eaLnBrk="1" hangingPunct="1">
              <a:spcBef>
                <a:spcPts val="600"/>
              </a:spcBef>
            </a:pPr>
            <a:r>
              <a:rPr lang="de-DE" sz="1100">
                <a:solidFill>
                  <a:srgbClr val="000000"/>
                </a:solidFill>
              </a:rPr>
              <a:t>PD-L1 neg: 12% (1% to 36%)</a:t>
            </a:r>
          </a:p>
        </p:txBody>
      </p:sp>
      <p:grpSp>
        <p:nvGrpSpPr>
          <p:cNvPr id="76832" name="Gruppieren 3"/>
          <p:cNvGrpSpPr>
            <a:grpSpLocks/>
          </p:cNvGrpSpPr>
          <p:nvPr/>
        </p:nvGrpSpPr>
        <p:grpSpPr bwMode="auto">
          <a:xfrm>
            <a:off x="6759575" y="4079875"/>
            <a:ext cx="1319213" cy="477838"/>
            <a:chOff x="7500123" y="3692863"/>
            <a:chExt cx="1319533" cy="478118"/>
          </a:xfrm>
        </p:grpSpPr>
        <p:cxnSp>
          <p:nvCxnSpPr>
            <p:cNvPr id="51" name="Gerader Verbinder 50"/>
            <p:cNvCxnSpPr/>
            <p:nvPr/>
          </p:nvCxnSpPr>
          <p:spPr bwMode="auto">
            <a:xfrm>
              <a:off x="7500123" y="3788169"/>
              <a:ext cx="247710" cy="0"/>
            </a:xfrm>
            <a:prstGeom prst="line">
              <a:avLst/>
            </a:prstGeom>
            <a:noFill/>
            <a:ln w="28575" cap="flat" cmpd="sng" algn="ctr">
              <a:solidFill>
                <a:srgbClr val="AE128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/>
            <p:cNvCxnSpPr/>
            <p:nvPr/>
          </p:nvCxnSpPr>
          <p:spPr bwMode="auto">
            <a:xfrm flipV="1">
              <a:off x="7500123" y="4018492"/>
              <a:ext cx="247710" cy="1588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837" name="Textfeld 52"/>
            <p:cNvSpPr txBox="1">
              <a:spLocks noChangeArrowheads="1"/>
            </p:cNvSpPr>
            <p:nvPr/>
          </p:nvSpPr>
          <p:spPr bwMode="auto">
            <a:xfrm>
              <a:off x="7785399" y="3692863"/>
              <a:ext cx="96693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600"/>
                </a:spcBef>
              </a:pPr>
              <a:r>
                <a:rPr lang="de-DE" sz="1000">
                  <a:solidFill>
                    <a:srgbClr val="000000"/>
                  </a:solidFill>
                </a:rPr>
                <a:t>PD-L1 Positive</a:t>
              </a:r>
            </a:p>
          </p:txBody>
        </p:sp>
        <p:sp>
          <p:nvSpPr>
            <p:cNvPr id="76838" name="Textfeld 53"/>
            <p:cNvSpPr txBox="1">
              <a:spLocks noChangeArrowheads="1"/>
            </p:cNvSpPr>
            <p:nvPr/>
          </p:nvSpPr>
          <p:spPr bwMode="auto">
            <a:xfrm>
              <a:off x="7785399" y="3924760"/>
              <a:ext cx="10342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600"/>
                </a:spcBef>
              </a:pPr>
              <a:r>
                <a:rPr lang="de-DE" sz="1000">
                  <a:solidFill>
                    <a:srgbClr val="000000"/>
                  </a:solidFill>
                </a:rPr>
                <a:t>PD-L1 Negative</a:t>
              </a:r>
            </a:p>
          </p:txBody>
        </p:sp>
      </p:grpSp>
      <p:sp>
        <p:nvSpPr>
          <p:cNvPr id="76833" name="Rechteck 54"/>
          <p:cNvSpPr>
            <a:spLocks noChangeArrowheads="1"/>
          </p:cNvSpPr>
          <p:nvPr/>
        </p:nvSpPr>
        <p:spPr bwMode="auto">
          <a:xfrm>
            <a:off x="6396038" y="3011488"/>
            <a:ext cx="2138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DE">
              <a:latin typeface="Imago" charset="0"/>
            </a:endParaRPr>
          </a:p>
        </p:txBody>
      </p:sp>
      <p:sp>
        <p:nvSpPr>
          <p:cNvPr id="76834" name="Rechteck 55"/>
          <p:cNvSpPr>
            <a:spLocks noChangeArrowheads="1"/>
          </p:cNvSpPr>
          <p:nvPr/>
        </p:nvSpPr>
        <p:spPr bwMode="auto">
          <a:xfrm>
            <a:off x="6662738" y="2622550"/>
            <a:ext cx="2109787" cy="504825"/>
          </a:xfrm>
          <a:prstGeom prst="rect">
            <a:avLst/>
          </a:prstGeom>
          <a:noFill/>
          <a:ln w="38100">
            <a:solidFill>
              <a:srgbClr val="CE27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DE">
              <a:latin typeface="Imag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ußzeilenplatzhalter 1"/>
          <p:cNvSpPr>
            <a:spLocks noGrp="1"/>
          </p:cNvSpPr>
          <p:nvPr>
            <p:ph type="ftr" sz="quarter" idx="17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de-DE" sz="1400"/>
              <a:t>Mod. Loi S et al. SABCS 2017, Oral Session – General Session 2, Abstract No. GS2-06 </a:t>
            </a:r>
          </a:p>
        </p:txBody>
      </p:sp>
      <p:sp>
        <p:nvSpPr>
          <p:cNvPr id="77828" name="Titel 4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855663"/>
          </a:xfrm>
        </p:spPr>
        <p:txBody>
          <a:bodyPr/>
          <a:lstStyle/>
          <a:p>
            <a:r>
              <a:rPr lang="de-DE" sz="3200" dirty="0" smtClean="0">
                <a:solidFill>
                  <a:srgbClr val="000090"/>
                </a:solidFill>
                <a:latin typeface="Arial" charset="0"/>
                <a:cs typeface="ＭＳ Ｐゴシック" charset="0"/>
              </a:rPr>
              <a:t>PANACEA Ergebnisse</a:t>
            </a:r>
            <a:endParaRPr lang="de-DE" sz="3200" dirty="0">
              <a:solidFill>
                <a:srgbClr val="00009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77829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95288" y="936625"/>
            <a:ext cx="8353425" cy="417513"/>
          </a:xfrm>
        </p:spPr>
        <p:txBody>
          <a:bodyPr/>
          <a:lstStyle/>
          <a:p>
            <a:r>
              <a:rPr lang="en-US">
                <a:latin typeface="Arial" charset="0"/>
                <a:cs typeface="ＭＳ Ｐゴシック" charset="0"/>
              </a:rPr>
              <a:t>sTILs ≥5% as Potential Predictive Marker: PD-L1 Positive Cohort</a:t>
            </a:r>
          </a:p>
        </p:txBody>
      </p:sp>
      <p:pic>
        <p:nvPicPr>
          <p:cNvPr id="77838" name="Inhaltsplatzhalt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2" b="17542"/>
          <a:stretch>
            <a:fillRect/>
          </a:stretch>
        </p:blipFill>
        <p:spPr bwMode="auto">
          <a:xfrm>
            <a:off x="304800" y="1676400"/>
            <a:ext cx="6553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5" name="Rechteck 23"/>
          <p:cNvSpPr>
            <a:spLocks noChangeArrowheads="1"/>
          </p:cNvSpPr>
          <p:nvPr/>
        </p:nvSpPr>
        <p:spPr bwMode="auto">
          <a:xfrm>
            <a:off x="6400800" y="2133600"/>
            <a:ext cx="2743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90"/>
                </a:solidFill>
              </a:rPr>
              <a:t>Nicht alle Patientinnen nach aktuellem Standard vorbehandelt </a:t>
            </a:r>
            <a:br>
              <a:rPr lang="de-DE" dirty="0">
                <a:solidFill>
                  <a:srgbClr val="000090"/>
                </a:solidFill>
              </a:rPr>
            </a:br>
            <a:r>
              <a:rPr lang="de-DE" dirty="0">
                <a:solidFill>
                  <a:srgbClr val="000090"/>
                </a:solidFill>
              </a:rPr>
              <a:t>(viele kein T-DM1)</a:t>
            </a:r>
          </a:p>
          <a:p>
            <a:r>
              <a:rPr lang="de-DE" b="1" dirty="0">
                <a:solidFill>
                  <a:srgbClr val="000090"/>
                </a:solidFill>
              </a:rPr>
              <a:t>Geringe Ansprechrate</a:t>
            </a:r>
          </a:p>
          <a:p>
            <a:r>
              <a:rPr lang="de-DE" b="1" dirty="0">
                <a:solidFill>
                  <a:srgbClr val="000090"/>
                </a:solidFill>
              </a:rPr>
              <a:t>PD-L1 als </a:t>
            </a:r>
            <a:r>
              <a:rPr lang="de-DE" b="1" dirty="0" err="1">
                <a:solidFill>
                  <a:srgbClr val="000090"/>
                </a:solidFill>
              </a:rPr>
              <a:t>Prädiktor</a:t>
            </a:r>
            <a:r>
              <a:rPr lang="de-DE" b="1" dirty="0">
                <a:solidFill>
                  <a:srgbClr val="000090"/>
                </a:solidFill>
              </a:rPr>
              <a:t> nicht </a:t>
            </a:r>
            <a:r>
              <a:rPr lang="de-DE" b="1" dirty="0" smtClean="0">
                <a:solidFill>
                  <a:srgbClr val="000090"/>
                </a:solidFill>
              </a:rPr>
              <a:t>ausreichen</a:t>
            </a:r>
            <a:endParaRPr lang="de-DE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r>
              <a:rPr lang="de-DE" sz="2400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Breaking News aus San Antonio 2017</a:t>
            </a:r>
            <a:br>
              <a:rPr lang="de-DE" sz="2400" b="1">
                <a:solidFill>
                  <a:srgbClr val="800000"/>
                </a:solidFill>
                <a:latin typeface="Arial" charset="0"/>
                <a:cs typeface="ＭＳ Ｐゴシック" charset="0"/>
              </a:rPr>
            </a:br>
            <a:r>
              <a:rPr lang="de-DE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 </a:t>
            </a:r>
            <a:r>
              <a:rPr lang="de-DE" sz="2400" b="1">
                <a:solidFill>
                  <a:srgbClr val="000090"/>
                </a:solidFill>
                <a:latin typeface="Arial" charset="0"/>
                <a:cs typeface="ＭＳ Ｐゴシック" charset="0"/>
              </a:rPr>
              <a:t>Neue Substanzen und Neues in der Therapie des metastasierten Mammakarzinoms</a:t>
            </a:r>
            <a:endParaRPr lang="de-DE" sz="2400">
              <a:latin typeface="Arial" charset="0"/>
              <a:cs typeface="ＭＳ Ｐゴシック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8" y="1600200"/>
            <a:ext cx="8713787" cy="49244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de-DE" sz="1400" dirty="0" smtClean="0">
              <a:solidFill>
                <a:srgbClr val="000090"/>
              </a:solidFill>
            </a:endParaRPr>
          </a:p>
          <a:p>
            <a:pPr>
              <a:buFontTx/>
              <a:buChar char="-"/>
              <a:defRPr/>
            </a:pPr>
            <a:r>
              <a:rPr lang="de-DE" sz="2800" b="1" dirty="0">
                <a:solidFill>
                  <a:srgbClr val="000090"/>
                </a:solidFill>
              </a:rPr>
              <a:t>HR- Her 2 </a:t>
            </a:r>
            <a:r>
              <a:rPr lang="de-DE" sz="2800" b="1" dirty="0" smtClean="0">
                <a:solidFill>
                  <a:srgbClr val="000090"/>
                </a:solidFill>
              </a:rPr>
              <a:t>negativ</a:t>
            </a:r>
          </a:p>
          <a:p>
            <a:pPr>
              <a:buFontTx/>
              <a:buChar char="-"/>
              <a:defRPr/>
            </a:pPr>
            <a:endParaRPr lang="de-DE" sz="2800" b="1" dirty="0" smtClean="0">
              <a:solidFill>
                <a:srgbClr val="00009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DE" sz="2400" b="1" dirty="0" err="1">
                <a:solidFill>
                  <a:srgbClr val="000090"/>
                </a:solidFill>
              </a:rPr>
              <a:t>Parpinhibitoren</a:t>
            </a:r>
            <a:r>
              <a:rPr lang="de-DE" sz="2400" b="1" dirty="0">
                <a:solidFill>
                  <a:srgbClr val="000090"/>
                </a:solidFill>
              </a:rPr>
              <a:t> ( Vortrag Fr. Prof. </a:t>
            </a:r>
            <a:r>
              <a:rPr lang="de-DE" sz="2400" b="1" dirty="0" err="1">
                <a:solidFill>
                  <a:srgbClr val="000090"/>
                </a:solidFill>
              </a:rPr>
              <a:t>Schmutzler</a:t>
            </a:r>
            <a:r>
              <a:rPr lang="de-DE" sz="2400" b="1" dirty="0">
                <a:solidFill>
                  <a:srgbClr val="000090"/>
                </a:solidFill>
              </a:rPr>
              <a:t>, Familiäre Brustkrebserkrankung</a:t>
            </a:r>
            <a:r>
              <a:rPr lang="de-DE" sz="2400" b="1" dirty="0" smtClean="0">
                <a:solidFill>
                  <a:srgbClr val="000090"/>
                </a:solidFill>
              </a:rPr>
              <a:t>)</a:t>
            </a:r>
          </a:p>
          <a:p>
            <a:pPr marL="0" indent="0">
              <a:buFontTx/>
              <a:buNone/>
              <a:defRPr/>
            </a:pPr>
            <a:endParaRPr lang="de-DE" sz="2400" b="1" dirty="0" smtClean="0">
              <a:solidFill>
                <a:srgbClr val="00009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DE" sz="2400" dirty="0">
                <a:solidFill>
                  <a:srgbClr val="000090"/>
                </a:solidFill>
              </a:rPr>
              <a:t>Neue Kombinationen in </a:t>
            </a:r>
            <a:r>
              <a:rPr lang="de-DE" sz="2400" dirty="0" smtClean="0">
                <a:solidFill>
                  <a:srgbClr val="000090"/>
                </a:solidFill>
              </a:rPr>
              <a:t>Studien</a:t>
            </a:r>
          </a:p>
          <a:p>
            <a:pPr marL="0" indent="0">
              <a:buFontTx/>
              <a:buNone/>
              <a:defRPr/>
            </a:pPr>
            <a:endParaRPr lang="de-DE" sz="1800" dirty="0" smtClean="0">
              <a:solidFill>
                <a:srgbClr val="000090"/>
              </a:solidFill>
            </a:endParaRPr>
          </a:p>
          <a:p>
            <a:pPr marL="0" indent="0">
              <a:buFontTx/>
              <a:buNone/>
              <a:defRPr/>
            </a:pPr>
            <a:endParaRPr lang="de-DE" sz="1800" dirty="0" smtClean="0">
              <a:solidFill>
                <a:srgbClr val="00009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DE" sz="2000" b="1" dirty="0">
                <a:solidFill>
                  <a:srgbClr val="000090"/>
                </a:solidFill>
              </a:rPr>
              <a:t>-   Ausblick in die Zukunft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>
              <a:latin typeface="Arial" charset="0"/>
              <a:cs typeface="ＭＳ Ｐゴシック" charset="0"/>
            </a:endParaRPr>
          </a:p>
        </p:txBody>
      </p:sp>
      <p:pic>
        <p:nvPicPr>
          <p:cNvPr id="5" name="Inhaltsplatzhalter 4" descr="IMG_0121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63" b="20303"/>
          <a:stretch/>
        </p:blipFill>
        <p:spPr>
          <a:xfrm>
            <a:off x="0" y="0"/>
            <a:ext cx="9144000" cy="3068959"/>
          </a:xfrm>
        </p:spPr>
      </p:pic>
      <p:pic>
        <p:nvPicPr>
          <p:cNvPr id="4" name="Bild 3" descr="monotherapie atezolizum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3392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" y="1"/>
            <a:ext cx="6660232" cy="3501007"/>
          </a:xfrm>
        </p:spPr>
      </p:pic>
      <p:pic>
        <p:nvPicPr>
          <p:cNvPr id="2" name="Bild 1" descr="sacituzumab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7032"/>
            <a:ext cx="4427984" cy="2880319"/>
          </a:xfrm>
          <a:prstGeom prst="rect">
            <a:avLst/>
          </a:prstGeom>
        </p:spPr>
      </p:pic>
      <p:pic>
        <p:nvPicPr>
          <p:cNvPr id="3" name="Bild 2" descr="sacituzuma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78" y="2564904"/>
            <a:ext cx="4707421" cy="280831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652121" y="594928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000090"/>
                </a:solidFill>
              </a:rPr>
              <a:t>Mehr als 2 Vortherapien, Ansprechrate 30%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nhaltsplatzhalter 6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2" b="17542"/>
          <a:stretch>
            <a:fillRect/>
          </a:stretch>
        </p:blipFill>
        <p:spPr>
          <a:xfrm>
            <a:off x="1" y="1"/>
            <a:ext cx="6393709" cy="3124199"/>
          </a:xfrm>
        </p:spPr>
      </p:pic>
      <p:pic>
        <p:nvPicPr>
          <p:cNvPr id="78850" name="Inhaltsplatzhalter 7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612" r="-84612"/>
          <a:stretch>
            <a:fillRect/>
          </a:stretch>
        </p:blipFill>
        <p:spPr>
          <a:xfrm>
            <a:off x="5410200" y="3962400"/>
            <a:ext cx="3733800" cy="2895600"/>
          </a:xfrm>
        </p:spPr>
      </p:pic>
      <p:pic>
        <p:nvPicPr>
          <p:cNvPr id="78851" name="Bild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"/>
          <a:stretch/>
        </p:blipFill>
        <p:spPr bwMode="auto">
          <a:xfrm>
            <a:off x="5410200" y="519581"/>
            <a:ext cx="3649755" cy="321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nhaltsplatzhalt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0" y="3124200"/>
            <a:ext cx="5410201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de-DE" sz="3200">
                <a:solidFill>
                  <a:srgbClr val="000090"/>
                </a:solidFill>
                <a:latin typeface="Arial" charset="0"/>
                <a:cs typeface="ＭＳ Ｐゴシック" charset="0"/>
              </a:rPr>
              <a:t>Daten zur Resektion von Lungen-und Lebermetastasen</a:t>
            </a:r>
          </a:p>
        </p:txBody>
      </p:sp>
      <p:sp>
        <p:nvSpPr>
          <p:cNvPr id="20482" name="Inhaltsplatzhalter 2"/>
          <p:cNvSpPr>
            <a:spLocks noGrp="1"/>
          </p:cNvSpPr>
          <p:nvPr>
            <p:ph idx="1"/>
          </p:nvPr>
        </p:nvSpPr>
        <p:spPr>
          <a:xfrm>
            <a:off x="179388" y="1600200"/>
            <a:ext cx="6337300" cy="4276725"/>
          </a:xfrm>
        </p:spPr>
        <p:txBody>
          <a:bodyPr/>
          <a:lstStyle/>
          <a:p>
            <a:pPr>
              <a:buFontTx/>
              <a:buNone/>
            </a:pPr>
            <a:endParaRPr lang="de-DE" sz="2800" b="1">
              <a:solidFill>
                <a:srgbClr val="000090"/>
              </a:solidFill>
              <a:latin typeface="Arial" charset="0"/>
              <a:cs typeface="ＭＳ Ｐゴシック" charset="0"/>
            </a:endParaRPr>
          </a:p>
          <a:p>
            <a:pPr>
              <a:buFontTx/>
              <a:buNone/>
            </a:pPr>
            <a:endParaRPr lang="de-DE" b="1">
              <a:solidFill>
                <a:srgbClr val="800000"/>
              </a:solidFill>
              <a:latin typeface="Arial" charset="0"/>
              <a:cs typeface="ＭＳ Ｐゴシック" charset="0"/>
            </a:endParaRPr>
          </a:p>
          <a:p>
            <a:pPr>
              <a:buFontTx/>
              <a:buNone/>
            </a:pPr>
            <a:endParaRPr lang="de-DE" b="1">
              <a:solidFill>
                <a:srgbClr val="800000"/>
              </a:solidFill>
              <a:latin typeface="Arial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de-DE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		</a:t>
            </a:r>
            <a:endParaRPr lang="de-DE">
              <a:latin typeface="Arial" charset="0"/>
              <a:cs typeface="ＭＳ Ｐゴシック" charset="0"/>
            </a:endParaRPr>
          </a:p>
        </p:txBody>
      </p:sp>
      <p:pic>
        <p:nvPicPr>
          <p:cNvPr id="2048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3"/>
          <a:stretch>
            <a:fillRect/>
          </a:stretch>
        </p:blipFill>
        <p:spPr bwMode="auto">
          <a:xfrm>
            <a:off x="179388" y="1484313"/>
            <a:ext cx="6985000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8" r="-6320" b="16940"/>
          <a:stretch>
            <a:fillRect/>
          </a:stretch>
        </p:blipFill>
        <p:spPr bwMode="auto">
          <a:xfrm>
            <a:off x="2627313" y="2205038"/>
            <a:ext cx="651668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7" t="17117" r="3426" b="11610"/>
          <a:stretch>
            <a:fillRect/>
          </a:stretch>
        </p:blipFill>
        <p:spPr bwMode="auto">
          <a:xfrm>
            <a:off x="0" y="4568825"/>
            <a:ext cx="61595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8" b="13828"/>
          <a:stretch>
            <a:fillRect/>
          </a:stretch>
        </p:blipFill>
        <p:spPr>
          <a:xfrm>
            <a:off x="0" y="1484313"/>
            <a:ext cx="9144000" cy="5184775"/>
          </a:xfrm>
        </p:spPr>
      </p:pic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640762" cy="1143000"/>
          </a:xfrm>
        </p:spPr>
        <p:txBody>
          <a:bodyPr/>
          <a:lstStyle/>
          <a:p>
            <a:r>
              <a:rPr lang="de-DE" sz="3200">
                <a:solidFill>
                  <a:srgbClr val="000090"/>
                </a:solidFill>
                <a:latin typeface="Arial" charset="0"/>
                <a:cs typeface="ＭＳ Ｐゴシック" charset="0"/>
              </a:rPr>
              <a:t>Daten zur SBRT von Oligometastasen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139952" y="2780928"/>
            <a:ext cx="4752528" cy="2862323"/>
          </a:xfrm>
          <a:prstGeom prst="rect">
            <a:avLst/>
          </a:prstGeom>
          <a:solidFill>
            <a:srgbClr val="FFD65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/>
              <a:t>Lokale Therapie durch verschiedene Methoden machbar</a:t>
            </a:r>
          </a:p>
          <a:p>
            <a:r>
              <a:rPr lang="de-DE"/>
              <a:t>Die weitverbreitete Umsetzung ohne reife Daten</a:t>
            </a:r>
          </a:p>
          <a:p>
            <a:r>
              <a:rPr lang="de-DE"/>
              <a:t>Viele Fragen offen</a:t>
            </a:r>
          </a:p>
          <a:p>
            <a:r>
              <a:rPr lang="de-DE"/>
              <a:t>Die vorliegenden Daten unterstützen die Annahme, dass das OS verbessert werden kann</a:t>
            </a:r>
          </a:p>
          <a:p>
            <a:r>
              <a:rPr lang="de-DE"/>
              <a:t>Mangelnde Daten zur Biologie bzw Biomarker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228600" y="549275"/>
            <a:ext cx="8458200" cy="1150938"/>
          </a:xfrm>
        </p:spPr>
        <p:txBody>
          <a:bodyPr/>
          <a:lstStyle/>
          <a:p>
            <a:r>
              <a:rPr lang="de-DE" sz="3200">
                <a:solidFill>
                  <a:srgbClr val="000090"/>
                </a:solidFill>
                <a:latin typeface="Arial" charset="0"/>
                <a:cs typeface="ＭＳ Ｐゴシック" charset="0"/>
              </a:rPr>
              <a:t>Lokale Therapie des Primarius in der metastasierten Situation</a:t>
            </a:r>
          </a:p>
        </p:txBody>
      </p:sp>
      <p:sp>
        <p:nvSpPr>
          <p:cNvPr id="2253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buFontTx/>
              <a:buNone/>
            </a:pPr>
            <a:endParaRPr lang="de-DE">
              <a:solidFill>
                <a:srgbClr val="800000"/>
              </a:solidFill>
              <a:latin typeface="Arial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de-DE">
                <a:solidFill>
                  <a:srgbClr val="800000"/>
                </a:solidFill>
                <a:latin typeface="Arial" charset="0"/>
                <a:cs typeface="ＭＳ Ｐゴシック" charset="0"/>
              </a:rPr>
              <a:t>		</a:t>
            </a:r>
          </a:p>
        </p:txBody>
      </p:sp>
      <p:pic>
        <p:nvPicPr>
          <p:cNvPr id="22531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1" r="3436" b="-17955"/>
          <a:stretch>
            <a:fillRect/>
          </a:stretch>
        </p:blipFill>
        <p:spPr bwMode="auto">
          <a:xfrm>
            <a:off x="0" y="2205038"/>
            <a:ext cx="903605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5324" r="3133" b="26363"/>
          <a:stretch>
            <a:fillRect/>
          </a:stretch>
        </p:blipFill>
        <p:spPr>
          <a:xfrm>
            <a:off x="2124075" y="3284538"/>
            <a:ext cx="7019925" cy="3573462"/>
          </a:xfrm>
        </p:spPr>
      </p:pic>
      <p:pic>
        <p:nvPicPr>
          <p:cNvPr id="23554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6817" r="11961" b="8389"/>
          <a:stretch>
            <a:fillRect/>
          </a:stretch>
        </p:blipFill>
        <p:spPr bwMode="auto">
          <a:xfrm>
            <a:off x="-23813" y="765175"/>
            <a:ext cx="7404101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hteck 7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800">
                <a:solidFill>
                  <a:srgbClr val="000090"/>
                </a:solidFill>
              </a:rPr>
              <a:t> </a:t>
            </a:r>
            <a:r>
              <a:rPr lang="de-DE" sz="2400">
                <a:solidFill>
                  <a:srgbClr val="000090"/>
                </a:solidFill>
              </a:rPr>
              <a:t>Lokale Therapie des Primarius in der  metastasierten Situation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81000" y="4419600"/>
            <a:ext cx="3048000" cy="2031325"/>
          </a:xfrm>
          <a:prstGeom prst="rect">
            <a:avLst/>
          </a:prstGeom>
          <a:solidFill>
            <a:srgbClr val="FFD65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90"/>
                </a:solidFill>
              </a:rPr>
              <a:t>Lokale Therapie möglich:</a:t>
            </a:r>
          </a:p>
          <a:p>
            <a:r>
              <a:rPr lang="de-DE" dirty="0" smtClean="0">
                <a:solidFill>
                  <a:srgbClr val="000090"/>
                </a:solidFill>
              </a:rPr>
              <a:t>bei guter systemischer Kontrolle </a:t>
            </a:r>
          </a:p>
          <a:p>
            <a:r>
              <a:rPr lang="de-DE" dirty="0" smtClean="0">
                <a:solidFill>
                  <a:srgbClr val="000090"/>
                </a:solidFill>
              </a:rPr>
              <a:t>und Wunsch bzw. </a:t>
            </a:r>
            <a:r>
              <a:rPr lang="de-DE" dirty="0" err="1" smtClean="0">
                <a:solidFill>
                  <a:srgbClr val="000090"/>
                </a:solidFill>
              </a:rPr>
              <a:t>palliativer</a:t>
            </a:r>
            <a:r>
              <a:rPr lang="de-DE" dirty="0" smtClean="0">
                <a:solidFill>
                  <a:srgbClr val="000090"/>
                </a:solidFill>
              </a:rPr>
              <a:t> lokaler Kontrolle</a:t>
            </a:r>
          </a:p>
          <a:p>
            <a:r>
              <a:rPr lang="de-DE" dirty="0" smtClean="0">
                <a:solidFill>
                  <a:srgbClr val="000090"/>
                </a:solidFill>
              </a:rPr>
              <a:t>unter Aufklärung des nicht bewiesenen OS Vorteils</a:t>
            </a:r>
            <a:endParaRPr lang="de-DE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r>
              <a:rPr lang="de-DE" sz="2400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Breaking News aus San Antonio 2017</a:t>
            </a:r>
            <a:br>
              <a:rPr lang="de-DE" sz="2400" b="1">
                <a:solidFill>
                  <a:srgbClr val="800000"/>
                </a:solidFill>
                <a:latin typeface="Arial" charset="0"/>
                <a:cs typeface="ＭＳ Ｐゴシック" charset="0"/>
              </a:rPr>
            </a:br>
            <a:r>
              <a:rPr lang="de-DE" b="1">
                <a:solidFill>
                  <a:srgbClr val="800000"/>
                </a:solidFill>
                <a:latin typeface="Arial" charset="0"/>
                <a:cs typeface="ＭＳ Ｐゴシック" charset="0"/>
              </a:rPr>
              <a:t> </a:t>
            </a:r>
            <a:r>
              <a:rPr lang="de-DE" sz="2400" b="1">
                <a:solidFill>
                  <a:srgbClr val="000090"/>
                </a:solidFill>
                <a:latin typeface="Arial" charset="0"/>
                <a:cs typeface="ＭＳ Ｐゴシック" charset="0"/>
              </a:rPr>
              <a:t>Neue Substanzen und Neues in der Therapie des metastasierten Mammakarzinoms</a:t>
            </a:r>
            <a:endParaRPr lang="de-DE" sz="2400">
              <a:latin typeface="Arial" charset="0"/>
              <a:cs typeface="ＭＳ Ｐゴシック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8" y="1600200"/>
            <a:ext cx="8713787" cy="49244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de-DE" sz="2000" dirty="0" smtClean="0">
              <a:solidFill>
                <a:srgbClr val="000090"/>
              </a:solidFill>
            </a:endParaRPr>
          </a:p>
          <a:p>
            <a:pPr>
              <a:buFontTx/>
              <a:buChar char="-"/>
              <a:defRPr/>
            </a:pPr>
            <a:r>
              <a:rPr lang="de-DE" sz="2000" b="1" dirty="0">
                <a:solidFill>
                  <a:srgbClr val="000090"/>
                </a:solidFill>
              </a:rPr>
              <a:t>HR+ Her2 negativ</a:t>
            </a:r>
            <a:r>
              <a:rPr lang="de-DE" sz="2000" b="1" dirty="0" smtClean="0">
                <a:solidFill>
                  <a:srgbClr val="000090"/>
                </a:solidFill>
              </a:rPr>
              <a:t>:</a:t>
            </a:r>
          </a:p>
          <a:p>
            <a:pPr>
              <a:buFontTx/>
              <a:buChar char="-"/>
              <a:defRPr/>
            </a:pPr>
            <a:endParaRPr lang="de-DE" sz="2000" b="1" dirty="0" smtClean="0">
              <a:solidFill>
                <a:srgbClr val="00009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DE" sz="2000" dirty="0" smtClean="0">
                <a:solidFill>
                  <a:srgbClr val="000090"/>
                </a:solidFill>
              </a:rPr>
              <a:t>CDK4</a:t>
            </a:r>
            <a:r>
              <a:rPr lang="de-DE" sz="2000" dirty="0">
                <a:solidFill>
                  <a:srgbClr val="000090"/>
                </a:solidFill>
              </a:rPr>
              <a:t>/6 Inhibitoren:    </a:t>
            </a:r>
            <a:r>
              <a:rPr lang="de-DE" sz="2000" dirty="0" err="1">
                <a:solidFill>
                  <a:srgbClr val="000090"/>
                </a:solidFill>
              </a:rPr>
              <a:t>Monaleesa</a:t>
            </a:r>
            <a:r>
              <a:rPr lang="de-DE" sz="2000" dirty="0">
                <a:solidFill>
                  <a:srgbClr val="000090"/>
                </a:solidFill>
              </a:rPr>
              <a:t> 7</a:t>
            </a:r>
          </a:p>
          <a:p>
            <a:pPr marL="0" indent="0">
              <a:buFontTx/>
              <a:buNone/>
              <a:defRPr/>
            </a:pPr>
            <a:r>
              <a:rPr lang="de-DE" sz="2000" dirty="0">
                <a:solidFill>
                  <a:srgbClr val="000090"/>
                </a:solidFill>
              </a:rPr>
              <a:t>	                  Daten zur Behandlung der älteren Patientin</a:t>
            </a:r>
          </a:p>
          <a:p>
            <a:pPr marL="0" indent="0">
              <a:buFontTx/>
              <a:buNone/>
              <a:defRPr/>
            </a:pPr>
            <a:r>
              <a:rPr lang="de-DE" sz="2000" dirty="0">
                <a:solidFill>
                  <a:srgbClr val="000090"/>
                </a:solidFill>
              </a:rPr>
              <a:t>	                 </a:t>
            </a:r>
            <a:r>
              <a:rPr lang="de-DE" sz="2000" dirty="0" smtClean="0">
                <a:solidFill>
                  <a:srgbClr val="000090"/>
                </a:solidFill>
              </a:rPr>
              <a:t> Beispiel-Daten </a:t>
            </a:r>
            <a:r>
              <a:rPr lang="de-DE" sz="2000" dirty="0">
                <a:solidFill>
                  <a:srgbClr val="000090"/>
                </a:solidFill>
              </a:rPr>
              <a:t>aus dem Registernetzwerk </a:t>
            </a:r>
            <a:r>
              <a:rPr lang="de-DE" sz="2000" dirty="0" smtClean="0">
                <a:solidFill>
                  <a:srgbClr val="000090"/>
                </a:solidFill>
              </a:rPr>
              <a:t>PRAEGNANT</a:t>
            </a:r>
          </a:p>
          <a:p>
            <a:pPr marL="0" indent="0">
              <a:buFontTx/>
              <a:buNone/>
              <a:defRPr/>
            </a:pPr>
            <a:endParaRPr lang="de-DE" sz="2000" dirty="0" smtClean="0">
              <a:solidFill>
                <a:srgbClr val="00009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DE" sz="2000" dirty="0">
                <a:solidFill>
                  <a:srgbClr val="000090"/>
                </a:solidFill>
              </a:rPr>
              <a:t>Langzeitdaten SWOG und Subgruppenauswertung </a:t>
            </a:r>
            <a:r>
              <a:rPr lang="de-DE" sz="2000" dirty="0" err="1">
                <a:solidFill>
                  <a:srgbClr val="000090"/>
                </a:solidFill>
              </a:rPr>
              <a:t>Falcon</a:t>
            </a:r>
            <a:r>
              <a:rPr lang="de-DE" sz="2000" dirty="0">
                <a:solidFill>
                  <a:srgbClr val="000090"/>
                </a:solidFill>
              </a:rPr>
              <a:t>, First und </a:t>
            </a:r>
            <a:r>
              <a:rPr lang="de-DE" sz="2000" dirty="0" err="1" smtClean="0">
                <a:solidFill>
                  <a:srgbClr val="000090"/>
                </a:solidFill>
              </a:rPr>
              <a:t>Confirm</a:t>
            </a:r>
            <a:endParaRPr lang="de-DE" sz="2000" dirty="0" smtClean="0">
              <a:solidFill>
                <a:srgbClr val="000090"/>
              </a:solidFill>
            </a:endParaRPr>
          </a:p>
          <a:p>
            <a:pPr marL="0" indent="0">
              <a:buFontTx/>
              <a:buNone/>
              <a:defRPr/>
            </a:pPr>
            <a:endParaRPr lang="de-DE" sz="2000" dirty="0" smtClean="0">
              <a:solidFill>
                <a:srgbClr val="00009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DE" sz="2000" dirty="0" err="1">
                <a:solidFill>
                  <a:srgbClr val="000090"/>
                </a:solidFill>
              </a:rPr>
              <a:t>Ausgwählte</a:t>
            </a:r>
            <a:r>
              <a:rPr lang="de-DE" sz="2000" dirty="0">
                <a:solidFill>
                  <a:srgbClr val="000090"/>
                </a:solidFill>
              </a:rPr>
              <a:t> Neue </a:t>
            </a:r>
            <a:r>
              <a:rPr lang="de-DE" sz="2000" dirty="0" smtClean="0">
                <a:solidFill>
                  <a:srgbClr val="000090"/>
                </a:solidFill>
              </a:rPr>
              <a:t>Substanzen (SERD : GDC 027, Dicker, </a:t>
            </a:r>
            <a:r>
              <a:rPr lang="de-DE" sz="2000" dirty="0" err="1" smtClean="0">
                <a:solidFill>
                  <a:srgbClr val="000090"/>
                </a:solidFill>
              </a:rPr>
              <a:t>abstract</a:t>
            </a:r>
            <a:r>
              <a:rPr lang="de-DE" sz="2000" dirty="0" smtClean="0">
                <a:solidFill>
                  <a:srgbClr val="000090"/>
                </a:solidFill>
              </a:rPr>
              <a:t> No PD 5-10)</a:t>
            </a:r>
            <a:endParaRPr lang="de-DE" sz="2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>
                <a:solidFill>
                  <a:srgbClr val="000090"/>
                </a:solidFill>
                <a:latin typeface="Arial" charset="0"/>
                <a:cs typeface="ＭＳ Ｐゴシック" charset="0"/>
              </a:rPr>
              <a:t>Real World Daten zum OS des MBC</a:t>
            </a:r>
            <a:br>
              <a:rPr lang="de-DE" sz="3200">
                <a:solidFill>
                  <a:srgbClr val="000090"/>
                </a:solidFill>
                <a:latin typeface="Arial" charset="0"/>
                <a:cs typeface="ＭＳ Ｐゴシック" charset="0"/>
              </a:rPr>
            </a:br>
            <a:r>
              <a:rPr lang="de-DE" sz="2400">
                <a:solidFill>
                  <a:srgbClr val="000090"/>
                </a:solidFill>
                <a:latin typeface="Arial" charset="0"/>
                <a:cs typeface="ＭＳ Ｐゴシック" charset="0"/>
              </a:rPr>
              <a:t>ESME</a:t>
            </a:r>
            <a:r>
              <a:rPr lang="de-DE" sz="3200">
                <a:solidFill>
                  <a:srgbClr val="000090"/>
                </a:solidFill>
                <a:latin typeface="Arial" charset="0"/>
                <a:cs typeface="ＭＳ Ｐゴシック" charset="0"/>
              </a:rPr>
              <a:t> </a:t>
            </a:r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7595303"/>
              </p:ext>
            </p:extLst>
          </p:nvPr>
        </p:nvGraphicFramePr>
        <p:xfrm>
          <a:off x="0" y="1484313"/>
          <a:ext cx="9144002" cy="4825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86"/>
                <a:gridCol w="1341919"/>
                <a:gridCol w="1059700"/>
                <a:gridCol w="1517239"/>
                <a:gridCol w="1306286"/>
                <a:gridCol w="1306286"/>
                <a:gridCol w="1306286"/>
              </a:tblGrid>
              <a:tr h="490742">
                <a:tc>
                  <a:txBody>
                    <a:bodyPr/>
                    <a:lstStyle/>
                    <a:p>
                      <a:endParaRPr lang="de-DE" sz="1800">
                        <a:solidFill>
                          <a:srgbClr val="00009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000090"/>
                          </a:solidFill>
                        </a:rPr>
                        <a:t>JAHR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000090"/>
                          </a:solidFill>
                        </a:rPr>
                        <a:t>der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000090"/>
                          </a:solidFill>
                        </a:rPr>
                        <a:t>DIAGNOSE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de-DE" sz="1800">
                        <a:solidFill>
                          <a:srgbClr val="00009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de-DE" sz="1800">
                        <a:solidFill>
                          <a:srgbClr val="00009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de-DE" sz="1800">
                        <a:solidFill>
                          <a:srgbClr val="000090"/>
                        </a:solidFill>
                      </a:endParaRPr>
                    </a:p>
                  </a:txBody>
                  <a:tcPr marT="45717" marB="45717"/>
                </a:tc>
              </a:tr>
              <a:tr h="490742"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000090"/>
                          </a:solidFill>
                        </a:rPr>
                        <a:t>OS (m)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000090"/>
                          </a:solidFill>
                        </a:rPr>
                        <a:t>2008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000090"/>
                          </a:solidFill>
                        </a:rPr>
                        <a:t>2009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000090"/>
                          </a:solidFill>
                        </a:rPr>
                        <a:t>2010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000090"/>
                          </a:solidFill>
                        </a:rPr>
                        <a:t>2011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000090"/>
                          </a:solidFill>
                        </a:rPr>
                        <a:t>2012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000090"/>
                          </a:solidFill>
                        </a:rPr>
                        <a:t>2013</a:t>
                      </a:r>
                    </a:p>
                  </a:txBody>
                  <a:tcPr marT="45717" marB="45717"/>
                </a:tc>
              </a:tr>
              <a:tr h="1168216">
                <a:tc>
                  <a:txBody>
                    <a:bodyPr/>
                    <a:lstStyle/>
                    <a:p>
                      <a:r>
                        <a:rPr lang="de-DE" sz="1800"/>
                        <a:t>HR+Her2-</a:t>
                      </a:r>
                    </a:p>
                    <a:p>
                      <a:r>
                        <a:rPr lang="de-DE" sz="1800"/>
                        <a:t>N=9908</a:t>
                      </a:r>
                    </a:p>
                    <a:p>
                      <a:endParaRPr lang="de-DE" sz="180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43,7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42,0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40,9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42,0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44,5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40,3</a:t>
                      </a:r>
                    </a:p>
                  </a:txBody>
                  <a:tcPr marT="45717" marB="45717"/>
                </a:tc>
              </a:tr>
              <a:tr h="1016349">
                <a:tc>
                  <a:txBody>
                    <a:bodyPr/>
                    <a:lstStyle/>
                    <a:p>
                      <a:r>
                        <a:rPr lang="de-DE" sz="1800"/>
                        <a:t>HER 2+</a:t>
                      </a:r>
                    </a:p>
                    <a:p>
                      <a:r>
                        <a:rPr lang="de-DE" sz="1800"/>
                        <a:t>N=2861</a:t>
                      </a:r>
                    </a:p>
                    <a:p>
                      <a:endParaRPr lang="de-DE" sz="180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38,6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42,3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40,1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42,3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51,1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Not reached</a:t>
                      </a:r>
                    </a:p>
                  </a:txBody>
                  <a:tcPr marT="45717" marB="45717"/>
                </a:tc>
              </a:tr>
              <a:tr h="1168216">
                <a:tc>
                  <a:txBody>
                    <a:bodyPr/>
                    <a:lstStyle/>
                    <a:p>
                      <a:r>
                        <a:rPr lang="de-DE" sz="1800"/>
                        <a:t>HR-Her2-</a:t>
                      </a:r>
                    </a:p>
                    <a:p>
                      <a:r>
                        <a:rPr lang="de-DE" sz="1800"/>
                        <a:t>N=2317</a:t>
                      </a:r>
                    </a:p>
                    <a:p>
                      <a:endParaRPr lang="de-DE" sz="180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15,1,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15,1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14,7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14,0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13,9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de-DE" sz="1800"/>
                        <a:t>14,1</a:t>
                      </a:r>
                    </a:p>
                  </a:txBody>
                  <a:tcPr marT="45717" marB="45717"/>
                </a:tc>
              </a:tr>
              <a:tr h="490742"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T="45717" marB="45717"/>
                </a:tc>
              </a:tr>
            </a:tbl>
          </a:graphicData>
        </a:graphic>
      </p:graphicFrame>
      <p:sp>
        <p:nvSpPr>
          <p:cNvPr id="25660" name="Textfeld 8"/>
          <p:cNvSpPr txBox="1">
            <a:spLocks noChangeArrowheads="1"/>
          </p:cNvSpPr>
          <p:nvPr/>
        </p:nvSpPr>
        <p:spPr bwMode="auto">
          <a:xfrm>
            <a:off x="5508625" y="6381750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S. DelalongeASCO 2017</a:t>
            </a:r>
          </a:p>
        </p:txBody>
      </p:sp>
      <p:sp>
        <p:nvSpPr>
          <p:cNvPr id="10" name="Oval 9"/>
          <p:cNvSpPr/>
          <p:nvPr/>
        </p:nvSpPr>
        <p:spPr>
          <a:xfrm>
            <a:off x="1187450" y="2420938"/>
            <a:ext cx="7956550" cy="792162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39284" r="32224" b="26814"/>
          <a:stretch>
            <a:fillRect/>
          </a:stretch>
        </p:blipFill>
        <p:spPr bwMode="auto">
          <a:xfrm>
            <a:off x="1259633" y="5094026"/>
            <a:ext cx="3384376" cy="176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1949</Words>
  <Application>Microsoft Macintosh PowerPoint</Application>
  <PresentationFormat>Bildschirmpräsentation (4:3)</PresentationFormat>
  <Paragraphs>471</Paragraphs>
  <Slides>39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1" baseType="lpstr">
      <vt:lpstr>Standarddesign</vt:lpstr>
      <vt:lpstr>Excel.Sheet.8</vt:lpstr>
      <vt:lpstr>Breaking News aus San Antonio 2017  Neue Substanzen und Neues in der Therapie des metastasierten Mammakarzinoms individuelle Auswahl</vt:lpstr>
      <vt:lpstr>Breaking News aus San Antonio 2017  Neue Substanzen und Neues in der Therapie des metastasierten Mammakarzinoms</vt:lpstr>
      <vt:lpstr>Gibt es eine gerechtfertigte Evidenz der lokalen Therapie beim oligometastatischen Mammakarzinom ?</vt:lpstr>
      <vt:lpstr>Daten zur Resektion von Lungen-und Lebermetastasen</vt:lpstr>
      <vt:lpstr>Daten zur SBRT von Oligometastasen</vt:lpstr>
      <vt:lpstr>Lokale Therapie des Primarius in der metastasierten Situation</vt:lpstr>
      <vt:lpstr>PowerPoint-Präsentation</vt:lpstr>
      <vt:lpstr>Breaking News aus San Antonio 2017  Neue Substanzen und Neues in der Therapie des metastasierten Mammakarzinoms</vt:lpstr>
      <vt:lpstr>Real World Daten zum OS des MBC ESME </vt:lpstr>
      <vt:lpstr>Neue Therapieoptionen für das HR+ metastasierte Mammakarzinom</vt:lpstr>
      <vt:lpstr>Cyclin-Dependant Kinase 4/6 Inhibitoren</vt:lpstr>
      <vt:lpstr>PowerPoint-Präsentation</vt:lpstr>
      <vt:lpstr>First-line Ribociclib with Placebo combined with Goserelin and Tamoxifen or a non-steroidal aromatase inhibitor in premenopausal women with hormone receptor-positive, HER2-negative advanced breast cancer: Results from the randomized Phase III MONALEESA-7 trial</vt:lpstr>
      <vt:lpstr>MONALEESA-7 – Accrual and analysis details</vt:lpstr>
      <vt:lpstr>MONALEESA 7 – PFS by endocrine therapy partner (investigator-assessed) </vt:lpstr>
      <vt:lpstr>MONALEESA 7 </vt:lpstr>
      <vt:lpstr>Efficacy of CDK4/6 inhibitors in patients ≥70</vt:lpstr>
      <vt:lpstr>Factors associated with first line chemotherapy use in patients with hormone receptor positive, HER2 negative metastatic breast cancer – data from the PRAEGNANT breast cancer registry</vt:lpstr>
      <vt:lpstr>Results</vt:lpstr>
      <vt:lpstr>PowerPoint-Präsentation</vt:lpstr>
      <vt:lpstr> Updates von Falcon First und Confirm  Viszerale Metastasierung versus non viszerale Metastasierung</vt:lpstr>
      <vt:lpstr>„Vergleich“ der SWOG Studie ( endokrin naiiven Pat)  zu Falcon: Mono (AI oder Fulvestrant oder Kombinationstherapie ?</vt:lpstr>
      <vt:lpstr>Offene Fragen zur endokrinen Therapie des metastasierten Mammakarzinoms: Gibt es eine optimale endokrine Sequenz? Sollte in der Erstlinienbehandlung immer ein CDK4/6i gegeben werden?</vt:lpstr>
      <vt:lpstr>Targets des HR+, Her2 – metastasierten Mammakarzinoms</vt:lpstr>
      <vt:lpstr>Auswahl an neuen Kombinationsmöglichkeiten bzw neuen Substanzen HR+ Her2-</vt:lpstr>
      <vt:lpstr>Breaking News aus San Antonio 2017  Neue Substanzen und Neues in der Therapie des metastasierten Mammakarzinoms</vt:lpstr>
      <vt:lpstr>Aktueller Standard nach mehr als 10 Jahren </vt:lpstr>
      <vt:lpstr>Aktueller Standard nach mehr als 10 Jahren und immer neue offene  Fragen...  </vt:lpstr>
      <vt:lpstr>Verbesserung durch neue Substanzen/neue Kombinationen??</vt:lpstr>
      <vt:lpstr>PowerPoint-Präsentation</vt:lpstr>
      <vt:lpstr>PATINA Studie Endokrine Resistenz der triple positiven BC.....  </vt:lpstr>
      <vt:lpstr>PANACEA Studie  Kombination Immuncheckpoint-I + Her2 gerichtete Therapie   </vt:lpstr>
      <vt:lpstr>PANACEA – Results</vt:lpstr>
      <vt:lpstr>PANACEA Ergebnisse</vt:lpstr>
      <vt:lpstr>Breaking News aus San Antonio 2017  Neue Substanzen und Neues in der Therapie des metastasierten Mammakarzinoms</vt:lpstr>
      <vt:lpstr>PowerPoint-Präsentation</vt:lpstr>
      <vt:lpstr>PowerPoint-Präsentation</vt:lpstr>
      <vt:lpstr>PowerPoint-Präsentation</vt:lpstr>
      <vt:lpstr>PowerPoint-Präsentation</vt:lpstr>
    </vt:vector>
  </TitlesOfParts>
  <Company>elisabeth-krankenhaus-koeln.de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admjg</dc:creator>
  <cp:lastModifiedBy>Iris Scheffen</cp:lastModifiedBy>
  <cp:revision>552</cp:revision>
  <dcterms:created xsi:type="dcterms:W3CDTF">2018-01-19T19:52:56Z</dcterms:created>
  <dcterms:modified xsi:type="dcterms:W3CDTF">2018-01-20T08:30:46Z</dcterms:modified>
</cp:coreProperties>
</file>