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4" r:id="rId8"/>
    <p:sldMasterId id="2147483746" r:id="rId9"/>
    <p:sldMasterId id="2147483771" r:id="rId10"/>
    <p:sldMasterId id="2147483784" r:id="rId11"/>
    <p:sldMasterId id="2147483796" r:id="rId12"/>
  </p:sldMasterIdLst>
  <p:notesMasterIdLst>
    <p:notesMasterId r:id="rId36"/>
  </p:notesMasterIdLst>
  <p:sldIdLst>
    <p:sldId id="309" r:id="rId13"/>
    <p:sldId id="357" r:id="rId14"/>
    <p:sldId id="439" r:id="rId15"/>
    <p:sldId id="448" r:id="rId16"/>
    <p:sldId id="408" r:id="rId17"/>
    <p:sldId id="317" r:id="rId18"/>
    <p:sldId id="409" r:id="rId19"/>
    <p:sldId id="410" r:id="rId20"/>
    <p:sldId id="418" r:id="rId21"/>
    <p:sldId id="426" r:id="rId22"/>
    <p:sldId id="428" r:id="rId23"/>
    <p:sldId id="431" r:id="rId24"/>
    <p:sldId id="433" r:id="rId25"/>
    <p:sldId id="436" r:id="rId26"/>
    <p:sldId id="437" r:id="rId27"/>
    <p:sldId id="443" r:id="rId28"/>
    <p:sldId id="450" r:id="rId29"/>
    <p:sldId id="446" r:id="rId30"/>
    <p:sldId id="449" r:id="rId31"/>
    <p:sldId id="444" r:id="rId32"/>
    <p:sldId id="447" r:id="rId33"/>
    <p:sldId id="452" r:id="rId34"/>
    <p:sldId id="453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CCFFFF"/>
    <a:srgbClr val="CCFFCC"/>
    <a:srgbClr val="00FFCC"/>
    <a:srgbClr val="AFF1D2"/>
    <a:srgbClr val="6633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86355" autoAdjust="0"/>
  </p:normalViewPr>
  <p:slideViewPr>
    <p:cSldViewPr snapToGrid="0">
      <p:cViewPr varScale="1">
        <p:scale>
          <a:sx n="64" d="100"/>
          <a:sy n="64" d="100"/>
        </p:scale>
        <p:origin x="16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3B1DC-73C5-4B9A-95CA-3A684BE6AE5F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5C930-5941-4155-9118-6FD781B9E4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48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97277E3-6A7E-4501-8EE5-3C3F301F13F6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de-DE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48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5C930-5941-4155-9118-6FD781B9E43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456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15C0A2-0C37-432F-8865-2125A4F3A198}" type="slidenum">
              <a:rPr lang="de-DE" altLang="de-DE" smtClean="0">
                <a:solidFill>
                  <a:prstClr val="black"/>
                </a:solidFill>
                <a:latin typeface="Times New Roman" pitchFamily="16" charset="0"/>
              </a:rPr>
              <a:pPr/>
              <a:t>5</a:t>
            </a:fld>
            <a:endParaRPr lang="de-DE" altLang="de-DE" smtClean="0">
              <a:solidFill>
                <a:prstClr val="black"/>
              </a:solidFill>
              <a:latin typeface="Times New Roman" pitchFamily="16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altLang="de-DE" sz="1600" smtClean="0">
                <a:latin typeface="Times New Roman" pitchFamily="16" charset="0"/>
              </a:rPr>
              <a:t>SM57  528</a:t>
            </a:r>
          </a:p>
          <a:p>
            <a:pPr eaLnBrk="1" hangingPunct="1"/>
            <a:r>
              <a:rPr lang="de-DE" altLang="de-DE" sz="1600" smtClean="0">
                <a:latin typeface="Times New Roman" pitchFamily="16" charset="0"/>
              </a:rPr>
              <a:t>Auf dem nächsten Bild sehen wir ein deutliches Lymphödem des linken Armes bei Z.n. Segmentresektion und Axilladissektion.</a:t>
            </a:r>
          </a:p>
          <a:p>
            <a:pPr eaLnBrk="1" hangingPunct="1"/>
            <a:endParaRPr lang="de-DE" altLang="de-DE" sz="1600" smtClean="0">
              <a:latin typeface="Times New Roman" pitchFamily="16" charset="0"/>
            </a:endParaRPr>
          </a:p>
          <a:p>
            <a:pPr eaLnBrk="1" hangingPunct="1"/>
            <a:r>
              <a:rPr lang="de-DE" altLang="de-DE" sz="1600" smtClean="0">
                <a:latin typeface="Times New Roman" pitchFamily="16" charset="0"/>
              </a:rPr>
              <a:t>KG 1489  64</a:t>
            </a:r>
          </a:p>
          <a:p>
            <a:pPr eaLnBrk="1" hangingPunct="1"/>
            <a:r>
              <a:rPr lang="de-DE" altLang="de-DE" sz="1600" smtClean="0">
                <a:latin typeface="Times New Roman" pitchFamily="16" charset="0"/>
              </a:rPr>
              <a:t>7/88 Ablatio,2/96 Axillarezidiv/2/99 Hautmetastasen</a:t>
            </a:r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381000" y="6553200"/>
            <a:ext cx="5451475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705" tIns="45853" rIns="91705" bIns="45853">
            <a:spAutoFit/>
          </a:bodyPr>
          <a:lstStyle/>
          <a:p>
            <a:pPr defTabSz="917575"/>
            <a:r>
              <a:rPr lang="de-DE" altLang="de-DE" sz="1600">
                <a:solidFill>
                  <a:prstClr val="black"/>
                </a:solidFill>
                <a:latin typeface="Times New Roman" pitchFamily="16" charset="0"/>
              </a:rPr>
              <a:t>Das nächste Bild Z.n. Ablatio mammae u. Radiatio, mit</a:t>
            </a:r>
          </a:p>
          <a:p>
            <a:pPr defTabSz="917575"/>
            <a:r>
              <a:rPr lang="de-DE" altLang="de-DE" sz="1600">
                <a:solidFill>
                  <a:prstClr val="black"/>
                </a:solidFill>
                <a:latin typeface="Times New Roman" pitchFamily="16" charset="0"/>
              </a:rPr>
              <a:t> V.a. Metastasierung, Verkürzung des Schulter-Hals-Abstandes,</a:t>
            </a:r>
          </a:p>
          <a:p>
            <a:pPr defTabSz="917575"/>
            <a:r>
              <a:rPr lang="de-DE" altLang="de-DE" sz="1600">
                <a:solidFill>
                  <a:prstClr val="black"/>
                </a:solidFill>
                <a:latin typeface="Times New Roman" pitchFamily="16" charset="0"/>
              </a:rPr>
              <a:t> proximal betontes Ödem.</a:t>
            </a:r>
          </a:p>
        </p:txBody>
      </p:sp>
    </p:spTree>
    <p:extLst>
      <p:ext uri="{BB962C8B-B14F-4D97-AF65-F5344CB8AC3E}">
        <p14:creationId xmlns:p14="http://schemas.microsoft.com/office/powerpoint/2010/main" val="189509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ymphangiom_60s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5621" y="3760838"/>
            <a:ext cx="3076932" cy="2249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A4532FC-7119-4017-99D3-95F6FA93B554}" type="datetimeFigureOut">
              <a:rPr lang="de-DE"/>
              <a:pPr>
                <a:defRPr/>
              </a:pPr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18DFA7E-F79F-45B8-B19D-7527F08D43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4304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02AD7F6-D164-4CA1-B826-7646055B5E29}" type="datetimeFigureOut">
              <a:rPr lang="de-DE"/>
              <a:pPr>
                <a:defRPr/>
              </a:pPr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D2B993B-7017-4A74-B5AF-F71C6D175B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50261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657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249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883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98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773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456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046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48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605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834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286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090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4730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02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602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45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81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40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2175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786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272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004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125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888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927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182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964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177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55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234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20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530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685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</a:rPr>
              <a:pPr/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33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pitchFamily="34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4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480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295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313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3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1967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9120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490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3676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404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C75AF-2465-4FB8-B972-103EE59E5145}" type="datetimeFigureOut">
              <a:rPr lang="de-DE" smtClean="0">
                <a:solidFill>
                  <a:prstClr val="black"/>
                </a:solidFill>
                <a:cs typeface="Arial" charset="0"/>
              </a:rPr>
              <a:pPr/>
              <a:t>19.01.2018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B3981-5097-49C1-9611-52EDDB9E2E0C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‹Nr.›</a:t>
            </a:fld>
            <a:endParaRPr lang="de-DE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2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9208E5A-1B2A-4208-B098-72900FEFA92F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42CFF2F-E41D-4E5A-B447-E421F948F21A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599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07BB213-7CE6-46E3-A36C-D81AD0F2F1A1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FD6F65E-10A5-4266-83D8-CAE8796353A7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79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C1E2106-2E99-498A-A94C-608E710A61D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789C6C5-7964-4065-A9EE-3C81209A3EEF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658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1C80473-8A65-404A-BE5B-4311F05B3E8C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A9DDC3E-90FD-4603-89C4-E5852B4CE8AA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825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9F4965E-7BDC-48EE-B5F7-482C14D87FA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5853FD2-94BB-4A84-9531-40FBADC24D45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169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65652F9-8681-40F0-8396-B012634F65D4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88F8773-0853-41A7-940A-9C845FEE95C9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538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0E931B9-8FA0-4B43-96EC-EF400B00B3A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9BF513-C381-4A41-A2DE-BE6BD1288D77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40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1EF6843-4051-47CE-9087-A14069E104BE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3158F8-8C3D-4B56-A7AC-EE42F7D3F094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9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58B1310-E95E-4BF5-9E81-1ED163802D6C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C1D5CE0-9BAA-43B7-A394-03FE0353CDEE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314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A5E7B1C-458C-4018-83A5-2AA1B8B72EDE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2892F6D-ACB9-4DE9-967C-39FA88A34C6F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7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F8B7D-F8BA-4549-95EA-4FD3CFAC7344}" type="datetimeFigureOut">
              <a:rPr lang="de-DE" smtClean="0"/>
              <a:pPr/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F2E199-58D5-48F6-8A0A-CF05D179711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B455FB9-02DC-4079-8BB4-F97EA6F4D2B2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19.01.2018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F2DC07E-BAC1-43C6-8287-B5CA95122941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550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A1CABAD-A1FA-45D5-9350-59A3BBFF1F36}" type="datetimeFigureOut">
              <a:rPr lang="de-DE"/>
              <a:pPr>
                <a:defRPr/>
              </a:pPr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EAD07CD-1481-4152-AD3B-6229729329A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0675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2AB50CB-CE18-4D0E-9123-4EC84230DB18}" type="datetimeFigureOut">
              <a:rPr lang="de-DE"/>
              <a:pPr>
                <a:defRPr/>
              </a:pPr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7F301A7-9B8F-46F6-8A15-B3F548F90B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6369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80239B1-3523-4A5F-A477-DDA0FB26B1D4}" type="datetimeFigureOut">
              <a:rPr lang="de-DE"/>
              <a:pPr>
                <a:defRPr/>
              </a:pPr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4334D67-4AC8-4B3D-B45F-30F1B4D337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0119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88AD669-7054-4E9B-91C6-91725F2EC520}" type="datetimeFigureOut">
              <a:rPr lang="de-DE"/>
              <a:pPr>
                <a:defRPr/>
              </a:pPr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E94D33E-1CC8-4DFC-893F-4632F1D8F3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1571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C45F2D3-EAFA-4F3F-BAB9-13588905B94B}" type="datetimeFigureOut">
              <a:rPr lang="de-DE"/>
              <a:pPr>
                <a:defRPr/>
              </a:pPr>
              <a:t>19.01.2018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A74537B-08BE-457D-90F7-2BCC7AB649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0808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0E1A9B1-ACC7-4A95-8AD4-E806F6285E08}" type="datetimeFigureOut">
              <a:rPr lang="de-DE"/>
              <a:pPr>
                <a:defRPr/>
              </a:pPr>
              <a:t>19.01.2018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4794EAF-F425-4D84-BFC3-58E47992A0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4057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C51A1B6-A1D0-4F62-844F-FA0A5684FDD2}" type="datetimeFigureOut">
              <a:rPr lang="de-DE"/>
              <a:pPr>
                <a:defRPr/>
              </a:pPr>
              <a:t>19.01.2018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66A5CDE-AAE0-4273-9DC0-07EB2C92C1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7212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A6B8203-608C-4456-AC46-A435BAE4A23C}" type="datetimeFigureOut">
              <a:rPr lang="de-DE"/>
              <a:pPr>
                <a:defRPr/>
              </a:pPr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846CCCB-95B2-48E3-B384-CAF52DAE4DE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933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3FE6ABE-19DC-4FA6-A960-0DB5EFC181F9}" type="datetimeFigureOut">
              <a:rPr lang="de-DE"/>
              <a:pPr>
                <a:defRPr/>
              </a:pPr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215710B-B86A-4BDA-85ED-D67763CC23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5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9144000" cy="732118"/>
          </a:xfrm>
          <a:prstGeom prst="rect">
            <a:avLst/>
          </a:prstGeom>
          <a:solidFill>
            <a:srgbClr val="00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8"/>
          <p:cNvGrpSpPr/>
          <p:nvPr userDrawn="1"/>
        </p:nvGrpSpPr>
        <p:grpSpPr>
          <a:xfrm>
            <a:off x="0" y="6256540"/>
            <a:ext cx="6750424" cy="288032"/>
            <a:chOff x="0" y="6256540"/>
            <a:chExt cx="3491880" cy="288032"/>
          </a:xfrm>
        </p:grpSpPr>
        <p:cxnSp>
          <p:nvCxnSpPr>
            <p:cNvPr id="11" name="Gerade Verbindung 14"/>
            <p:cNvCxnSpPr/>
            <p:nvPr/>
          </p:nvCxnSpPr>
          <p:spPr>
            <a:xfrm>
              <a:off x="0" y="6256540"/>
              <a:ext cx="3491880" cy="0"/>
            </a:xfrm>
            <a:prstGeom prst="line">
              <a:avLst/>
            </a:prstGeom>
            <a:ln w="12700">
              <a:solidFill>
                <a:srgbClr val="4D4D4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5"/>
            <p:cNvCxnSpPr/>
            <p:nvPr/>
          </p:nvCxnSpPr>
          <p:spPr>
            <a:xfrm>
              <a:off x="0" y="6544572"/>
              <a:ext cx="3491880" cy="0"/>
            </a:xfrm>
            <a:prstGeom prst="line">
              <a:avLst/>
            </a:prstGeom>
            <a:ln w="12700">
              <a:solidFill>
                <a:srgbClr val="4D4D4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hteck 20"/>
          <p:cNvSpPr/>
          <p:nvPr userDrawn="1"/>
        </p:nvSpPr>
        <p:spPr>
          <a:xfrm>
            <a:off x="6569050" y="6144768"/>
            <a:ext cx="292608" cy="482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15"/>
          <p:cNvSpPr txBox="1"/>
          <p:nvPr userDrawn="1"/>
        </p:nvSpPr>
        <p:spPr>
          <a:xfrm>
            <a:off x="282574" y="6269038"/>
            <a:ext cx="38830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11. Brustkrebskongress 2018   </a:t>
            </a:r>
            <a:r>
              <a:rPr lang="de-DE" sz="11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//  20.01.2018 </a:t>
            </a:r>
            <a:endParaRPr lang="de-DE" sz="11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Bild 3" descr="Karte_Armstudie_Kongress_rueck.jpg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51210" r="49160" b="40934"/>
          <a:stretch/>
        </p:blipFill>
        <p:spPr>
          <a:xfrm>
            <a:off x="6699624" y="6132293"/>
            <a:ext cx="2139576" cy="562628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3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94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84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96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09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74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0"/>
            <a:ext cx="9296400" cy="2132856"/>
          </a:xfrm>
          <a:prstGeom prst="rect">
            <a:avLst/>
          </a:prstGeom>
          <a:solidFill>
            <a:srgbClr val="00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-36512" y="2250511"/>
            <a:ext cx="9296401" cy="4213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12701" y="2277393"/>
            <a:ext cx="612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Dr. med. Manuel E. </a:t>
            </a:r>
            <a:r>
              <a:rPr lang="de-DE" dirty="0" err="1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Cornely</a:t>
            </a:r>
            <a:endParaRPr lang="de-DE" sz="1100" dirty="0" smtClean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de-DE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-134470" y="2204864"/>
            <a:ext cx="9531006" cy="0"/>
          </a:xfrm>
          <a:prstGeom prst="line">
            <a:avLst/>
          </a:prstGeom>
          <a:ln w="12700">
            <a:solidFill>
              <a:srgbClr val="4D4D4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-125511" y="2706881"/>
            <a:ext cx="9594055" cy="2039"/>
          </a:xfrm>
          <a:prstGeom prst="line">
            <a:avLst/>
          </a:prstGeom>
          <a:ln w="12700">
            <a:solidFill>
              <a:srgbClr val="4D4D4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603175" y="1412776"/>
            <a:ext cx="8217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Lymphödem: Update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2915" y="2743200"/>
            <a:ext cx="3562350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(Prof. Hon. Univ. Puebla)</a:t>
            </a:r>
            <a:endParaRPr lang="de-DE" sz="115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0" y="6160957"/>
            <a:ext cx="9144000" cy="697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933479" y="3363930"/>
            <a:ext cx="4969345" cy="457677"/>
          </a:xfrm>
          <a:prstGeom prst="rect">
            <a:avLst/>
          </a:prstGeom>
          <a:solidFill>
            <a:srgbClr val="2159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/>
          <p:cNvSpPr/>
          <p:nvPr/>
        </p:nvSpPr>
        <p:spPr>
          <a:xfrm>
            <a:off x="1513851" y="3283838"/>
            <a:ext cx="598636" cy="598636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/>
          <p:cNvSpPr/>
          <p:nvPr/>
        </p:nvSpPr>
        <p:spPr>
          <a:xfrm>
            <a:off x="1513851" y="2494339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1513851" y="3356138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1513851" y="4217937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63562" y="1121308"/>
            <a:ext cx="39928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8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Operative Therapien</a:t>
            </a:r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564401" y="2032372"/>
            <a:ext cx="624983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>
              <a:latin typeface="Arial"/>
              <a:cs typeface="Arial"/>
            </a:endParaRPr>
          </a:p>
          <a:p>
            <a:r>
              <a:rPr lang="de-DE" sz="2800" dirty="0" smtClean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de-DE" sz="2800" dirty="0" smtClean="0">
                <a:latin typeface="Arial"/>
                <a:cs typeface="Arial"/>
              </a:rPr>
              <a:t>    </a:t>
            </a:r>
            <a:r>
              <a:rPr lang="de-DE" sz="2800" dirty="0" err="1" smtClean="0">
                <a:latin typeface="Arial"/>
                <a:cs typeface="Arial"/>
              </a:rPr>
              <a:t>Lymphologische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Liposculptur</a:t>
            </a:r>
            <a:endParaRPr lang="de-DE" sz="2800" dirty="0" smtClean="0"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de-DE" sz="2800" dirty="0">
                <a:latin typeface="Arial"/>
                <a:cs typeface="Arial"/>
              </a:rPr>
              <a:t>   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smtClean="0">
                <a:solidFill>
                  <a:schemeClr val="bg1"/>
                </a:solidFill>
                <a:latin typeface="Arial"/>
                <a:cs typeface="Arial"/>
              </a:rPr>
              <a:t>Lymphknotentransplantation</a:t>
            </a:r>
            <a:endParaRPr lang="de-DE" sz="28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de-DE" sz="2800" dirty="0" smtClean="0">
                <a:latin typeface="Arial"/>
                <a:cs typeface="Arial"/>
              </a:rPr>
              <a:t>    </a:t>
            </a:r>
            <a:r>
              <a:rPr lang="de-DE" sz="2800" dirty="0" err="1">
                <a:latin typeface="Arial"/>
                <a:cs typeface="Arial"/>
              </a:rPr>
              <a:t>Lymphovenöse</a:t>
            </a:r>
            <a:r>
              <a:rPr lang="de-DE" sz="2800" dirty="0">
                <a:latin typeface="Arial"/>
                <a:cs typeface="Arial"/>
              </a:rPr>
              <a:t> Anastomose (LVA)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/>
          <a:srcRect l="47437" r="4560" b="7263"/>
          <a:stretch/>
        </p:blipFill>
        <p:spPr>
          <a:xfrm>
            <a:off x="3875314" y="-101598"/>
            <a:ext cx="3168382" cy="635370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2130" y="833715"/>
            <a:ext cx="956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Verdana" pitchFamily="34" charset="0"/>
                <a:cs typeface="Arial" pitchFamily="34" charset="0"/>
              </a:rPr>
              <a:t>Lymphknotentransplantation</a:t>
            </a:r>
            <a:endParaRPr lang="de-DE" sz="1400" b="1" dirty="0" smtClean="0">
              <a:solidFill>
                <a:srgbClr val="4D4D4D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2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933479" y="4222080"/>
            <a:ext cx="5940521" cy="457677"/>
          </a:xfrm>
          <a:prstGeom prst="rect">
            <a:avLst/>
          </a:prstGeom>
          <a:solidFill>
            <a:srgbClr val="2159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/>
          <p:cNvSpPr/>
          <p:nvPr/>
        </p:nvSpPr>
        <p:spPr>
          <a:xfrm>
            <a:off x="1513851" y="4141988"/>
            <a:ext cx="598636" cy="598636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/>
          <p:cNvSpPr/>
          <p:nvPr/>
        </p:nvSpPr>
        <p:spPr>
          <a:xfrm>
            <a:off x="1513851" y="2494339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1513851" y="3356138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1513851" y="4217937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63562" y="1121308"/>
            <a:ext cx="39928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8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Operative Therapien</a:t>
            </a:r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564401" y="2032372"/>
            <a:ext cx="769912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>
              <a:latin typeface="Arial"/>
              <a:cs typeface="Arial"/>
            </a:endParaRPr>
          </a:p>
          <a:p>
            <a:r>
              <a:rPr lang="de-DE" sz="2800" dirty="0" smtClean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de-DE" sz="2800" dirty="0" smtClean="0">
                <a:latin typeface="Arial"/>
                <a:cs typeface="Arial"/>
              </a:rPr>
              <a:t>    </a:t>
            </a:r>
            <a:r>
              <a:rPr lang="de-DE" sz="2800" dirty="0" err="1" smtClean="0">
                <a:latin typeface="Arial"/>
                <a:cs typeface="Arial"/>
              </a:rPr>
              <a:t>Lymphologische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Liposculptur</a:t>
            </a:r>
            <a:endParaRPr lang="de-DE" sz="2800" dirty="0" smtClean="0"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de-DE" sz="2800" dirty="0">
                <a:latin typeface="Arial"/>
                <a:cs typeface="Arial"/>
              </a:rPr>
              <a:t>   </a:t>
            </a:r>
            <a:r>
              <a:rPr lang="de-DE" sz="2800" dirty="0" smtClean="0">
                <a:latin typeface="Arial"/>
                <a:cs typeface="Arial"/>
              </a:rPr>
              <a:t> Lymphknotentransplantation</a:t>
            </a: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de-DE" sz="2800" dirty="0" smtClean="0">
                <a:latin typeface="Arial"/>
                <a:cs typeface="Arial"/>
              </a:rPr>
              <a:t>    </a:t>
            </a:r>
            <a:r>
              <a:rPr lang="de-DE" sz="2800" dirty="0" err="1">
                <a:solidFill>
                  <a:schemeClr val="bg1"/>
                </a:solidFill>
                <a:latin typeface="Arial"/>
                <a:cs typeface="Arial"/>
              </a:rPr>
              <a:t>Lymphovenöse</a:t>
            </a:r>
            <a:r>
              <a:rPr lang="de-DE" sz="2800" dirty="0">
                <a:solidFill>
                  <a:schemeClr val="bg1"/>
                </a:solidFill>
                <a:latin typeface="Arial"/>
                <a:cs typeface="Arial"/>
              </a:rPr>
              <a:t> Anastomose (LVA)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/>
          <a:srcRect r="36833" b="5520"/>
          <a:stretch/>
        </p:blipFill>
        <p:spPr>
          <a:xfrm>
            <a:off x="1334398" y="750055"/>
            <a:ext cx="3472131" cy="539077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t="20278" r="73791" b="14526"/>
          <a:stretch/>
        </p:blipFill>
        <p:spPr>
          <a:xfrm>
            <a:off x="5384470" y="283881"/>
            <a:ext cx="2340118" cy="5767296"/>
          </a:xfrm>
          <a:prstGeom prst="rect">
            <a:avLst/>
          </a:prstGeom>
          <a:ln w="38100" cmpd="sng">
            <a:solidFill>
              <a:srgbClr val="008080"/>
            </a:solidFill>
          </a:ln>
        </p:spPr>
      </p:pic>
      <p:sp>
        <p:nvSpPr>
          <p:cNvPr id="4" name="Textfeld 3"/>
          <p:cNvSpPr txBox="1"/>
          <p:nvPr/>
        </p:nvSpPr>
        <p:spPr>
          <a:xfrm>
            <a:off x="252130" y="833715"/>
            <a:ext cx="95653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Verdana" pitchFamily="34" charset="0"/>
                <a:cs typeface="Arial" pitchFamily="34" charset="0"/>
              </a:rPr>
              <a:t>Lymphovenöse</a:t>
            </a:r>
            <a:r>
              <a:rPr lang="de-DE" sz="16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Verdana" pitchFamily="34" charset="0"/>
                <a:cs typeface="Arial" pitchFamily="34" charset="0"/>
              </a:rPr>
              <a:t> Anastomose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de-DE" sz="1400" b="1" dirty="0" smtClean="0">
                <a:solidFill>
                  <a:srgbClr val="4D4D4D"/>
                </a:solidFill>
                <a:latin typeface="Arial Black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513851" y="2494339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1513851" y="3356138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1513851" y="4217937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564400" y="2032372"/>
            <a:ext cx="741657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>
              <a:latin typeface="Arial"/>
              <a:cs typeface="Arial"/>
            </a:endParaRPr>
          </a:p>
          <a:p>
            <a:r>
              <a:rPr lang="de-DE" sz="2800" dirty="0" smtClean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de-DE" sz="2800" dirty="0" smtClean="0">
                <a:latin typeface="Arial"/>
                <a:cs typeface="Arial"/>
              </a:rPr>
              <a:t>    </a:t>
            </a:r>
            <a:r>
              <a:rPr lang="de-DE" sz="2800" dirty="0" err="1" smtClean="0">
                <a:latin typeface="Arial"/>
                <a:cs typeface="Arial"/>
              </a:rPr>
              <a:t>Lymphologische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Liposculptur</a:t>
            </a:r>
            <a:endParaRPr lang="de-DE" sz="2800" dirty="0" smtClean="0"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de-DE" sz="2800" dirty="0">
                <a:latin typeface="Arial"/>
                <a:cs typeface="Arial"/>
              </a:rPr>
              <a:t>   </a:t>
            </a:r>
            <a:r>
              <a:rPr lang="de-DE" sz="2800" dirty="0" smtClean="0">
                <a:latin typeface="Arial"/>
                <a:cs typeface="Arial"/>
              </a:rPr>
              <a:t> Lymphknotentransplantation</a:t>
            </a:r>
            <a:endParaRPr lang="de-DE" sz="2800" dirty="0"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de-DE" sz="2800" dirty="0" smtClean="0">
                <a:latin typeface="Arial"/>
                <a:cs typeface="Arial"/>
              </a:rPr>
              <a:t>    </a:t>
            </a:r>
            <a:r>
              <a:rPr lang="de-DE" sz="2800" dirty="0" err="1">
                <a:latin typeface="Arial"/>
                <a:cs typeface="Arial"/>
              </a:rPr>
              <a:t>Lymphovenöse</a:t>
            </a:r>
            <a:r>
              <a:rPr lang="de-DE" sz="2800" dirty="0">
                <a:latin typeface="Arial"/>
                <a:cs typeface="Arial"/>
              </a:rPr>
              <a:t> Anastomose (LVA)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63562" y="1121308"/>
            <a:ext cx="39928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8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Operative Therapien</a:t>
            </a:r>
          </a:p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395579" y="1524000"/>
            <a:ext cx="326189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0" dirty="0" smtClean="0">
                <a:solidFill>
                  <a:srgbClr val="008080"/>
                </a:solidFill>
                <a:latin typeface="Arial Black"/>
                <a:cs typeface="Arial Black"/>
              </a:rPr>
              <a:t>?</a:t>
            </a:r>
            <a:endParaRPr lang="de-DE" sz="25000" dirty="0">
              <a:solidFill>
                <a:srgbClr val="00808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84961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2130" y="833715"/>
            <a:ext cx="956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Verdana" pitchFamily="34" charset="0"/>
                <a:cs typeface="Arial" pitchFamily="34" charset="0"/>
              </a:rPr>
              <a:t>Forschung </a:t>
            </a:r>
            <a:endParaRPr lang="de-DE" sz="1400" b="1" dirty="0" smtClean="0">
              <a:solidFill>
                <a:srgbClr val="4D4D4D"/>
              </a:solidFill>
              <a:latin typeface="Arial Black" pitchFamily="34" charset="0"/>
              <a:cs typeface="Arial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617873" y="1424057"/>
            <a:ext cx="8482585" cy="2129459"/>
            <a:chOff x="617873" y="1424057"/>
            <a:chExt cx="8482585" cy="2129459"/>
          </a:xfrm>
        </p:grpSpPr>
        <p:sp>
          <p:nvSpPr>
            <p:cNvPr id="2" name="Textfeld 1"/>
            <p:cNvSpPr txBox="1"/>
            <p:nvPr/>
          </p:nvSpPr>
          <p:spPr>
            <a:xfrm>
              <a:off x="617873" y="1424057"/>
              <a:ext cx="8482585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3600" dirty="0">
                  <a:latin typeface="Arial" panose="020B0604020202020204" pitchFamily="34" charset="0"/>
                  <a:cs typeface="Arial" panose="020B0604020202020204" pitchFamily="34" charset="0"/>
                </a:rPr>
                <a:t>Armstudie </a:t>
              </a: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dirty="0" err="1">
                  <a:latin typeface="Arial" panose="020B0604020202020204" pitchFamily="34" charset="0"/>
                  <a:cs typeface="Arial" panose="020B0604020202020204" pitchFamily="34" charset="0"/>
                </a:rPr>
                <a:t>Lymph</a:t>
              </a: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 A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Gerader Verbinder 4"/>
            <p:cNvCxnSpPr/>
            <p:nvPr/>
          </p:nvCxnSpPr>
          <p:spPr>
            <a:xfrm>
              <a:off x="725715" y="2235199"/>
              <a:ext cx="7823200" cy="0"/>
            </a:xfrm>
            <a:prstGeom prst="line">
              <a:avLst/>
            </a:prstGeom>
            <a:ln w="28575">
              <a:solidFill>
                <a:srgbClr val="00808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hteck 7"/>
            <p:cNvSpPr/>
            <p:nvPr/>
          </p:nvSpPr>
          <p:spPr>
            <a:xfrm>
              <a:off x="624117" y="2353187"/>
              <a:ext cx="782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</a:rPr>
                <a:t>Entwicklung eines Lymphödems nach Brustkrebschirurgie: eine prospektive </a:t>
              </a:r>
              <a:r>
                <a:rPr lang="de-DE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Kohortenstudie</a:t>
              </a:r>
              <a:endParaRPr lang="de-DE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Bild 3" descr="Karte_Armstudie_Kongress_rueck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3" t="43150" r="7792" b="36867"/>
          <a:stretch/>
        </p:blipFill>
        <p:spPr>
          <a:xfrm>
            <a:off x="6985416" y="4739549"/>
            <a:ext cx="1908273" cy="1380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6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2130" y="833715"/>
            <a:ext cx="956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Verdana" pitchFamily="34" charset="0"/>
                <a:cs typeface="Arial" pitchFamily="34" charset="0"/>
              </a:rPr>
              <a:t>Forschung </a:t>
            </a:r>
            <a:endParaRPr lang="de-DE" sz="1400" b="1" dirty="0" smtClean="0">
              <a:solidFill>
                <a:srgbClr val="4D4D4D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7873" y="1424057"/>
            <a:ext cx="8482585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Armstudie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Lymph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725715" y="2235199"/>
            <a:ext cx="7823200" cy="0"/>
          </a:xfrm>
          <a:prstGeom prst="line">
            <a:avLst/>
          </a:prstGeom>
          <a:ln w="28575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22303" y="3062921"/>
            <a:ext cx="3750234" cy="7769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781175" y="3065909"/>
            <a:ext cx="3750234" cy="776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725293" y="4037076"/>
            <a:ext cx="3750234" cy="776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4784165" y="4040064"/>
            <a:ext cx="3750234" cy="7769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617873" y="2410009"/>
            <a:ext cx="531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8080"/>
                </a:solidFill>
                <a:latin typeface="Arial"/>
                <a:cs typeface="Arial"/>
              </a:rPr>
              <a:t>Brustzentren</a:t>
            </a:r>
            <a:endParaRPr lang="de-DE" b="1" dirty="0">
              <a:solidFill>
                <a:srgbClr val="008080"/>
              </a:solidFill>
              <a:latin typeface="Arial"/>
              <a:cs typeface="Arial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811949" y="311672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u="sng" dirty="0">
                <a:latin typeface="Arial"/>
                <a:cs typeface="Arial"/>
              </a:rPr>
              <a:t>Brustzentrum </a:t>
            </a:r>
            <a:r>
              <a:rPr lang="de-DE" u="sng" dirty="0" err="1">
                <a:latin typeface="Arial"/>
                <a:cs typeface="Arial"/>
              </a:rPr>
              <a:t>Holweide</a:t>
            </a:r>
            <a:r>
              <a:rPr lang="de-DE" u="sng" dirty="0">
                <a:latin typeface="Arial"/>
                <a:cs typeface="Arial"/>
              </a:rPr>
              <a:t> </a:t>
            </a:r>
            <a:r>
              <a:rPr lang="de-DE" dirty="0">
                <a:latin typeface="Arial"/>
                <a:cs typeface="Arial"/>
              </a:rPr>
              <a:t/>
            </a:r>
            <a:br>
              <a:rPr lang="de-DE" dirty="0">
                <a:latin typeface="Arial"/>
                <a:cs typeface="Arial"/>
              </a:rPr>
            </a:br>
            <a:r>
              <a:rPr lang="de-DE" sz="1400" dirty="0">
                <a:latin typeface="Arial"/>
                <a:cs typeface="Arial"/>
              </a:rPr>
              <a:t>Krankenhaus Köln-</a:t>
            </a:r>
            <a:r>
              <a:rPr lang="de-DE" sz="1400" dirty="0" err="1">
                <a:latin typeface="Arial"/>
                <a:cs typeface="Arial"/>
              </a:rPr>
              <a:t>Holweide</a:t>
            </a:r>
            <a:r>
              <a:rPr lang="de-DE" dirty="0">
                <a:latin typeface="Arial"/>
                <a:cs typeface="Arial"/>
              </a:rPr>
              <a:t/>
            </a:r>
            <a:br>
              <a:rPr lang="de-DE" dirty="0">
                <a:latin typeface="Arial"/>
                <a:cs typeface="Arial"/>
              </a:rPr>
            </a:br>
            <a:endParaRPr lang="de-DE" dirty="0">
              <a:latin typeface="Arial"/>
              <a:cs typeface="Arial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11950" y="40879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u="sng" dirty="0">
                <a:latin typeface="Arial"/>
                <a:cs typeface="Arial"/>
              </a:rPr>
              <a:t>Brustzentrum </a:t>
            </a:r>
            <a:r>
              <a:rPr lang="de-DE" u="sng" dirty="0" err="1">
                <a:latin typeface="Arial"/>
                <a:cs typeface="Arial"/>
              </a:rPr>
              <a:t>Hohenlind</a:t>
            </a:r>
            <a:endParaRPr lang="de-DE" dirty="0">
              <a:latin typeface="Arial"/>
              <a:cs typeface="Arial"/>
            </a:endParaRPr>
          </a:p>
          <a:p>
            <a:r>
              <a:rPr lang="de-DE" sz="1400" dirty="0">
                <a:latin typeface="Arial"/>
                <a:cs typeface="Arial"/>
              </a:rPr>
              <a:t>St. Elisabeth-Krankenhaus GmbH</a:t>
            </a:r>
            <a:r>
              <a:rPr lang="de-DE" b="1" dirty="0">
                <a:latin typeface="Arial"/>
                <a:cs typeface="Arial"/>
              </a:rPr>
              <a:t> </a:t>
            </a:r>
            <a:r>
              <a:rPr lang="de-DE" dirty="0">
                <a:latin typeface="Arial"/>
                <a:cs typeface="Arial"/>
              </a:rPr>
              <a:t/>
            </a:r>
            <a:br>
              <a:rPr lang="de-DE" dirty="0">
                <a:latin typeface="Arial"/>
                <a:cs typeface="Arial"/>
              </a:rPr>
            </a:br>
            <a:endParaRPr lang="de-DE" dirty="0">
              <a:latin typeface="Arial"/>
              <a:cs typeface="Arial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863398" y="3109502"/>
            <a:ext cx="33505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u="sng" dirty="0" smtClean="0">
                <a:latin typeface="Arial"/>
                <a:cs typeface="Arial"/>
              </a:rPr>
              <a:t>Brustzentrum EVK Düsseldorf </a:t>
            </a:r>
          </a:p>
          <a:p>
            <a:r>
              <a:rPr lang="de-DE" sz="1400" dirty="0" smtClean="0">
                <a:latin typeface="Arial"/>
                <a:cs typeface="Arial"/>
              </a:rPr>
              <a:t>Evangelisches Krankenhaus Düsseldorf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823018" y="410702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u="sng" dirty="0">
                <a:latin typeface="Arial"/>
                <a:cs typeface="Arial"/>
              </a:rPr>
              <a:t>Brustzentrum Uni Klinik Düsseldorf</a:t>
            </a:r>
            <a:endParaRPr lang="de-DE" dirty="0">
              <a:latin typeface="Arial"/>
              <a:cs typeface="Arial"/>
            </a:endParaRPr>
          </a:p>
          <a:p>
            <a:r>
              <a:rPr lang="de-DE" sz="1400" dirty="0">
                <a:latin typeface="Arial"/>
                <a:cs typeface="Arial"/>
              </a:rPr>
              <a:t>Uniklinikum Düsseldorf</a:t>
            </a:r>
          </a:p>
        </p:txBody>
      </p:sp>
    </p:spTree>
    <p:extLst>
      <p:ext uri="{BB962C8B-B14F-4D97-AF65-F5344CB8AC3E}">
        <p14:creationId xmlns:p14="http://schemas.microsoft.com/office/powerpoint/2010/main" val="34320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3"/>
          <p:cNvPicPr>
            <a:picLocks noChangeAspect="1"/>
          </p:cNvPicPr>
          <p:nvPr/>
        </p:nvPicPr>
        <p:blipFill rotWithShape="1">
          <a:blip r:embed="rId2"/>
          <a:srcRect l="30325" t="16821" r="19810" b="36266"/>
          <a:stretch/>
        </p:blipFill>
        <p:spPr>
          <a:xfrm>
            <a:off x="322292" y="827495"/>
            <a:ext cx="8312042" cy="488754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52757" y="5768076"/>
            <a:ext cx="835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Übersicht der aktuellen Einschlusszahlen und des jährlichen Einschlussziels, Stand 17.01.2018</a:t>
            </a:r>
          </a:p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Karte_Armstudie_Kongress_Druck_vor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95" y="202778"/>
            <a:ext cx="4144382" cy="58100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ild 3" descr="Karte_Armstudie_Kongress_rueck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3" t="43150" r="7792" b="36867"/>
          <a:stretch/>
        </p:blipFill>
        <p:spPr>
          <a:xfrm>
            <a:off x="6985416" y="4739549"/>
            <a:ext cx="1908273" cy="1380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70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2130" y="833715"/>
            <a:ext cx="956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Verdana" pitchFamily="34" charset="0"/>
                <a:cs typeface="Arial" pitchFamily="34" charset="0"/>
              </a:rPr>
              <a:t>Forschung </a:t>
            </a:r>
            <a:endParaRPr lang="de-DE" sz="1400" b="1" dirty="0" smtClean="0">
              <a:solidFill>
                <a:srgbClr val="4D4D4D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7873" y="1424057"/>
            <a:ext cx="8482585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Armstudie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Lymph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725715" y="2235199"/>
            <a:ext cx="7823200" cy="0"/>
          </a:xfrm>
          <a:prstGeom prst="line">
            <a:avLst/>
          </a:prstGeom>
          <a:ln w="28575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624117" y="2322286"/>
            <a:ext cx="433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Ergebnis Patientengruppen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Lymph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uppieren 42"/>
          <p:cNvGrpSpPr/>
          <p:nvPr/>
        </p:nvGrpSpPr>
        <p:grpSpPr>
          <a:xfrm>
            <a:off x="734037" y="3010084"/>
            <a:ext cx="7847404" cy="570452"/>
            <a:chOff x="734037" y="3010084"/>
            <a:chExt cx="7847404" cy="570452"/>
          </a:xfrm>
        </p:grpSpPr>
        <p:grpSp>
          <p:nvGrpSpPr>
            <p:cNvPr id="17" name="Gruppierung 46"/>
            <p:cNvGrpSpPr/>
            <p:nvPr/>
          </p:nvGrpSpPr>
          <p:grpSpPr>
            <a:xfrm>
              <a:off x="734037" y="3017061"/>
              <a:ext cx="1670303" cy="563475"/>
              <a:chOff x="908759" y="5799641"/>
              <a:chExt cx="1171223" cy="395112"/>
            </a:xfrm>
          </p:grpSpPr>
          <p:sp>
            <p:nvSpPr>
              <p:cNvPr id="18" name="Rechteck 17"/>
              <p:cNvSpPr/>
              <p:nvPr/>
            </p:nvSpPr>
            <p:spPr>
              <a:xfrm>
                <a:off x="908759" y="5799641"/>
                <a:ext cx="1171223" cy="395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908759" y="5833037"/>
                <a:ext cx="1158523" cy="32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Kein</a:t>
                </a:r>
              </a:p>
              <a:p>
                <a:pPr algn="ctr"/>
                <a:r>
                  <a:rPr lang="de-DE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Lymphödem</a:t>
                </a:r>
                <a:endParaRPr lang="de-DE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uppierung 47"/>
            <p:cNvGrpSpPr/>
            <p:nvPr/>
          </p:nvGrpSpPr>
          <p:grpSpPr>
            <a:xfrm>
              <a:off x="2793071" y="3015222"/>
              <a:ext cx="1670303" cy="563474"/>
              <a:chOff x="2317049" y="5796793"/>
              <a:chExt cx="1171223" cy="395112"/>
            </a:xfrm>
          </p:grpSpPr>
          <p:sp>
            <p:nvSpPr>
              <p:cNvPr id="21" name="Rechteck 20"/>
              <p:cNvSpPr/>
              <p:nvPr/>
            </p:nvSpPr>
            <p:spPr>
              <a:xfrm>
                <a:off x="2317049" y="5796793"/>
                <a:ext cx="1171223" cy="395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2317049" y="5866967"/>
                <a:ext cx="1158523" cy="323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Lymphödem Stadium I</a:t>
                </a:r>
                <a:endParaRPr lang="de-DE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Rechteck 22"/>
            <p:cNvSpPr/>
            <p:nvPr/>
          </p:nvSpPr>
          <p:spPr>
            <a:xfrm>
              <a:off x="4852105" y="3015249"/>
              <a:ext cx="1670303" cy="56347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836330" y="3071778"/>
              <a:ext cx="1667967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Lymphödem Stadium 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uppierung 49"/>
            <p:cNvGrpSpPr/>
            <p:nvPr/>
          </p:nvGrpSpPr>
          <p:grpSpPr>
            <a:xfrm>
              <a:off x="6911138" y="3010084"/>
              <a:ext cx="1670303" cy="563475"/>
              <a:chOff x="5240167" y="5781918"/>
              <a:chExt cx="1171223" cy="395112"/>
            </a:xfrm>
          </p:grpSpPr>
          <p:sp>
            <p:nvSpPr>
              <p:cNvPr id="26" name="Rechteck 25"/>
              <p:cNvSpPr/>
              <p:nvPr/>
            </p:nvSpPr>
            <p:spPr>
              <a:xfrm>
                <a:off x="5240167" y="5781918"/>
                <a:ext cx="1171223" cy="395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5252867" y="5825167"/>
                <a:ext cx="1158523" cy="323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Lymphödem Stadium </a:t>
                </a:r>
                <a:r>
                  <a:rPr lang="de-DE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III</a:t>
                </a:r>
                <a:endParaRPr lang="de-DE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" name="Rechteck 27"/>
          <p:cNvSpPr/>
          <p:nvPr/>
        </p:nvSpPr>
        <p:spPr>
          <a:xfrm>
            <a:off x="4828535" y="3005718"/>
            <a:ext cx="1670303" cy="563476"/>
          </a:xfrm>
          <a:prstGeom prst="rect">
            <a:avLst/>
          </a:prstGeom>
          <a:noFill/>
          <a:ln w="57150" cmpd="sng">
            <a:solidFill>
              <a:srgbClr val="008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4" name="Gruppieren 43"/>
          <p:cNvGrpSpPr/>
          <p:nvPr/>
        </p:nvGrpSpPr>
        <p:grpSpPr>
          <a:xfrm>
            <a:off x="5218996" y="3622184"/>
            <a:ext cx="874783" cy="1762618"/>
            <a:chOff x="5218996" y="3622184"/>
            <a:chExt cx="874783" cy="1762618"/>
          </a:xfrm>
        </p:grpSpPr>
        <p:sp>
          <p:nvSpPr>
            <p:cNvPr id="29" name="Ellipse 28"/>
            <p:cNvSpPr/>
            <p:nvPr/>
          </p:nvSpPr>
          <p:spPr>
            <a:xfrm>
              <a:off x="5218996" y="4510019"/>
              <a:ext cx="874783" cy="874783"/>
            </a:xfrm>
            <a:prstGeom prst="ellipse">
              <a:avLst/>
            </a:prstGeom>
            <a:noFill/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218996" y="4598761"/>
              <a:ext cx="874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dirty="0">
                  <a:solidFill>
                    <a:srgbClr val="00808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cxnSp>
          <p:nvCxnSpPr>
            <p:cNvPr id="31" name="Gerader Verbinder 30"/>
            <p:cNvCxnSpPr>
              <a:endCxn id="29" idx="0"/>
            </p:cNvCxnSpPr>
            <p:nvPr/>
          </p:nvCxnSpPr>
          <p:spPr>
            <a:xfrm>
              <a:off x="5656387" y="3622184"/>
              <a:ext cx="1" cy="887835"/>
            </a:xfrm>
            <a:prstGeom prst="line">
              <a:avLst/>
            </a:prstGeom>
            <a:ln w="28575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44"/>
          <p:cNvGrpSpPr/>
          <p:nvPr/>
        </p:nvGrpSpPr>
        <p:grpSpPr>
          <a:xfrm>
            <a:off x="4384656" y="3979882"/>
            <a:ext cx="2374407" cy="369333"/>
            <a:chOff x="4384656" y="3979882"/>
            <a:chExt cx="2374407" cy="369333"/>
          </a:xfrm>
        </p:grpSpPr>
        <p:cxnSp>
          <p:nvCxnSpPr>
            <p:cNvPr id="35" name="Gerader Verbinder 34"/>
            <p:cNvCxnSpPr/>
            <p:nvPr/>
          </p:nvCxnSpPr>
          <p:spPr>
            <a:xfrm flipV="1">
              <a:off x="4463374" y="4349214"/>
              <a:ext cx="2035464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/>
            <p:nvPr/>
          </p:nvSpPr>
          <p:spPr>
            <a:xfrm>
              <a:off x="4384656" y="3979882"/>
              <a:ext cx="2374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Lymph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55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hteck 1"/>
          <p:cNvSpPr>
            <a:spLocks noChangeArrowheads="1"/>
          </p:cNvSpPr>
          <p:nvPr/>
        </p:nvSpPr>
        <p:spPr bwMode="auto">
          <a:xfrm>
            <a:off x="8069263" y="5949950"/>
            <a:ext cx="7508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de-DE" altLang="de-DE" sz="800">
                <a:solidFill>
                  <a:srgbClr val="264D74"/>
                </a:solidFill>
                <a:latin typeface="Verdana" panose="020B0604030504040204" pitchFamily="34" charset="0"/>
              </a:rPr>
              <a:t>Quelle: BSN</a:t>
            </a:r>
          </a:p>
        </p:txBody>
      </p:sp>
      <p:pic>
        <p:nvPicPr>
          <p:cNvPr id="3" name="lymphangiom_6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567" y="32658"/>
            <a:ext cx="9337446" cy="682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2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2130" y="833715"/>
            <a:ext cx="956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Verdana" pitchFamily="34" charset="0"/>
                <a:cs typeface="Arial" pitchFamily="34" charset="0"/>
              </a:rPr>
              <a:t>Forschung </a:t>
            </a:r>
            <a:endParaRPr lang="de-DE" sz="1400" b="1" dirty="0" smtClean="0">
              <a:solidFill>
                <a:srgbClr val="4D4D4D"/>
              </a:solidFill>
              <a:latin typeface="Arial Black" pitchFamily="34" charset="0"/>
              <a:cs typeface="Arial" pitchFamily="34" charset="0"/>
            </a:endParaRPr>
          </a:p>
        </p:txBody>
      </p:sp>
      <p:grpSp>
        <p:nvGrpSpPr>
          <p:cNvPr id="56" name="Gruppieren 55"/>
          <p:cNvGrpSpPr/>
          <p:nvPr/>
        </p:nvGrpSpPr>
        <p:grpSpPr>
          <a:xfrm>
            <a:off x="6820323" y="3428965"/>
            <a:ext cx="2013692" cy="2667031"/>
            <a:chOff x="6820323" y="3428965"/>
            <a:chExt cx="2013692" cy="2667031"/>
          </a:xfrm>
        </p:grpSpPr>
        <p:grpSp>
          <p:nvGrpSpPr>
            <p:cNvPr id="41" name="Gruppieren 40"/>
            <p:cNvGrpSpPr/>
            <p:nvPr/>
          </p:nvGrpSpPr>
          <p:grpSpPr>
            <a:xfrm>
              <a:off x="6828182" y="3428965"/>
              <a:ext cx="2005833" cy="2667031"/>
              <a:chOff x="360152" y="3428968"/>
              <a:chExt cx="2005833" cy="2667031"/>
            </a:xfrm>
          </p:grpSpPr>
          <p:sp>
            <p:nvSpPr>
              <p:cNvPr id="42" name="Rechteck 41"/>
              <p:cNvSpPr/>
              <p:nvPr/>
            </p:nvSpPr>
            <p:spPr>
              <a:xfrm>
                <a:off x="363196" y="3428968"/>
                <a:ext cx="2002789" cy="2667031"/>
              </a:xfrm>
              <a:prstGeom prst="rect">
                <a:avLst/>
              </a:prstGeom>
              <a:solidFill>
                <a:schemeClr val="bg1">
                  <a:lumMod val="65000"/>
                  <a:alpha val="3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/>
              <p:cNvSpPr/>
              <p:nvPr/>
            </p:nvSpPr>
            <p:spPr>
              <a:xfrm>
                <a:off x="360152" y="3445112"/>
                <a:ext cx="2002789" cy="761676"/>
              </a:xfrm>
              <a:prstGeom prst="rect">
                <a:avLst/>
              </a:prstGeom>
              <a:solidFill>
                <a:srgbClr val="0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7" name="Textfeld 6"/>
            <p:cNvSpPr txBox="1"/>
            <p:nvPr/>
          </p:nvSpPr>
          <p:spPr>
            <a:xfrm>
              <a:off x="6820323" y="3485801"/>
              <a:ext cx="20058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>
                  <a:solidFill>
                    <a:schemeClr val="bg1"/>
                  </a:solidFill>
                  <a:latin typeface="Arial"/>
                  <a:cs typeface="Arial"/>
                </a:rPr>
                <a:t>Lymphovenöse</a:t>
              </a:r>
              <a:r>
                <a:rPr lang="de-DE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endParaRPr lang="de-DE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de-DE" dirty="0" smtClean="0">
                  <a:solidFill>
                    <a:schemeClr val="bg1"/>
                  </a:solidFill>
                  <a:latin typeface="Arial"/>
                  <a:cs typeface="Arial"/>
                </a:rPr>
                <a:t>Anastomose</a:t>
              </a:r>
              <a:endParaRPr lang="de-DE" dirty="0"/>
            </a:p>
          </p:txBody>
        </p:sp>
        <p:pic>
          <p:nvPicPr>
            <p:cNvPr id="9" name="Bild 2"/>
            <p:cNvPicPr>
              <a:picLocks noChangeAspect="1"/>
            </p:cNvPicPr>
            <p:nvPr/>
          </p:nvPicPr>
          <p:blipFill rotWithShape="1">
            <a:blip r:embed="rId2"/>
            <a:srcRect t="15441" r="36833" b="5520"/>
            <a:stretch/>
          </p:blipFill>
          <p:spPr>
            <a:xfrm>
              <a:off x="7196362" y="4322405"/>
              <a:ext cx="1296984" cy="1684582"/>
            </a:xfrm>
            <a:prstGeom prst="rect">
              <a:avLst/>
            </a:prstGeom>
          </p:spPr>
        </p:pic>
      </p:grpSp>
      <p:grpSp>
        <p:nvGrpSpPr>
          <p:cNvPr id="55" name="Gruppieren 54"/>
          <p:cNvGrpSpPr/>
          <p:nvPr/>
        </p:nvGrpSpPr>
        <p:grpSpPr>
          <a:xfrm>
            <a:off x="4685991" y="3435498"/>
            <a:ext cx="2020640" cy="2667031"/>
            <a:chOff x="4685991" y="3420508"/>
            <a:chExt cx="2020640" cy="2667031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4685991" y="3420508"/>
              <a:ext cx="2005833" cy="2667031"/>
              <a:chOff x="360152" y="3428968"/>
              <a:chExt cx="2005833" cy="2667031"/>
            </a:xfrm>
          </p:grpSpPr>
          <p:sp>
            <p:nvSpPr>
              <p:cNvPr id="39" name="Rechteck 38"/>
              <p:cNvSpPr/>
              <p:nvPr/>
            </p:nvSpPr>
            <p:spPr>
              <a:xfrm>
                <a:off x="363196" y="3428968"/>
                <a:ext cx="2002789" cy="2667031"/>
              </a:xfrm>
              <a:prstGeom prst="rect">
                <a:avLst/>
              </a:prstGeom>
              <a:solidFill>
                <a:schemeClr val="bg1">
                  <a:lumMod val="65000"/>
                  <a:alpha val="3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Rechteck 39"/>
              <p:cNvSpPr/>
              <p:nvPr/>
            </p:nvSpPr>
            <p:spPr>
              <a:xfrm>
                <a:off x="360152" y="3445112"/>
                <a:ext cx="2002789" cy="761676"/>
              </a:xfrm>
              <a:prstGeom prst="rect">
                <a:avLst/>
              </a:prstGeom>
              <a:solidFill>
                <a:srgbClr val="0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" name="Rechteck 4"/>
            <p:cNvSpPr/>
            <p:nvPr/>
          </p:nvSpPr>
          <p:spPr>
            <a:xfrm>
              <a:off x="4703842" y="3481812"/>
              <a:ext cx="200278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  <a:latin typeface="Arial"/>
                  <a:cs typeface="Arial"/>
                </a:rPr>
                <a:t>Lymphknoten-</a:t>
              </a:r>
            </a:p>
            <a:p>
              <a:pPr algn="ctr"/>
              <a:r>
                <a:rPr lang="de-DE" dirty="0" err="1" smtClean="0">
                  <a:solidFill>
                    <a:schemeClr val="bg1"/>
                  </a:solidFill>
                  <a:latin typeface="Arial"/>
                  <a:cs typeface="Arial"/>
                </a:rPr>
                <a:t>transplantation</a:t>
              </a:r>
              <a:endParaRPr lang="de-DE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</p:txBody>
        </p:sp>
        <p:pic>
          <p:nvPicPr>
            <p:cNvPr id="10" name="Bild 7"/>
            <p:cNvPicPr>
              <a:picLocks noChangeAspect="1"/>
            </p:cNvPicPr>
            <p:nvPr/>
          </p:nvPicPr>
          <p:blipFill rotWithShape="1">
            <a:blip r:embed="rId2"/>
            <a:srcRect l="43038" t="9663" r="4561" b="12014"/>
            <a:stretch/>
          </p:blipFill>
          <p:spPr>
            <a:xfrm>
              <a:off x="5149408" y="4316538"/>
              <a:ext cx="1075799" cy="1669143"/>
            </a:xfrm>
            <a:prstGeom prst="rect">
              <a:avLst/>
            </a:prstGeom>
          </p:spPr>
        </p:pic>
      </p:grpSp>
      <p:grpSp>
        <p:nvGrpSpPr>
          <p:cNvPr id="53" name="Gruppieren 52"/>
          <p:cNvGrpSpPr/>
          <p:nvPr/>
        </p:nvGrpSpPr>
        <p:grpSpPr>
          <a:xfrm>
            <a:off x="360152" y="3428968"/>
            <a:ext cx="2005833" cy="2667031"/>
            <a:chOff x="360152" y="3428968"/>
            <a:chExt cx="2005833" cy="2667031"/>
          </a:xfrm>
        </p:grpSpPr>
        <p:grpSp>
          <p:nvGrpSpPr>
            <p:cNvPr id="34" name="Gruppieren 33"/>
            <p:cNvGrpSpPr/>
            <p:nvPr/>
          </p:nvGrpSpPr>
          <p:grpSpPr>
            <a:xfrm>
              <a:off x="360152" y="3428968"/>
              <a:ext cx="2005833" cy="2667031"/>
              <a:chOff x="360152" y="3428968"/>
              <a:chExt cx="2005833" cy="2667031"/>
            </a:xfrm>
          </p:grpSpPr>
          <p:sp>
            <p:nvSpPr>
              <p:cNvPr id="15" name="Rechteck 14"/>
              <p:cNvSpPr/>
              <p:nvPr/>
            </p:nvSpPr>
            <p:spPr>
              <a:xfrm>
                <a:off x="363196" y="3428968"/>
                <a:ext cx="2002789" cy="2667031"/>
              </a:xfrm>
              <a:prstGeom prst="rect">
                <a:avLst/>
              </a:prstGeom>
              <a:solidFill>
                <a:schemeClr val="bg1">
                  <a:lumMod val="65000"/>
                  <a:alpha val="3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360152" y="3445112"/>
                <a:ext cx="2002789" cy="761676"/>
              </a:xfrm>
              <a:prstGeom prst="rect">
                <a:avLst/>
              </a:prstGeom>
              <a:solidFill>
                <a:srgbClr val="0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8" name="Textfeld 7"/>
            <p:cNvSpPr txBox="1"/>
            <p:nvPr/>
          </p:nvSpPr>
          <p:spPr>
            <a:xfrm>
              <a:off x="363196" y="3646683"/>
              <a:ext cx="19997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  <a:latin typeface="Arial"/>
                  <a:cs typeface="Arial"/>
                </a:rPr>
                <a:t>KPE</a:t>
              </a:r>
              <a:endParaRPr lang="de-DE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endParaRPr lang="de-DE" dirty="0"/>
            </a:p>
          </p:txBody>
        </p:sp>
        <p:pic>
          <p:nvPicPr>
            <p:cNvPr id="12" name="Picture 7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1375" t="25778" r="54253" b="26314"/>
            <a:stretch/>
          </p:blipFill>
          <p:spPr bwMode="auto">
            <a:xfrm>
              <a:off x="949696" y="4439012"/>
              <a:ext cx="852728" cy="1598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feld 17"/>
          <p:cNvSpPr txBox="1"/>
          <p:nvPr/>
        </p:nvSpPr>
        <p:spPr>
          <a:xfrm>
            <a:off x="617873" y="1119260"/>
            <a:ext cx="8482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Armstudie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Lymph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r Verbinder 18"/>
          <p:cNvCxnSpPr/>
          <p:nvPr/>
        </p:nvCxnSpPr>
        <p:spPr>
          <a:xfrm>
            <a:off x="725715" y="1930402"/>
            <a:ext cx="7823200" cy="0"/>
          </a:xfrm>
          <a:prstGeom prst="line">
            <a:avLst/>
          </a:prstGeom>
          <a:ln w="28575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pieren 53"/>
          <p:cNvGrpSpPr/>
          <p:nvPr/>
        </p:nvGrpSpPr>
        <p:grpSpPr>
          <a:xfrm>
            <a:off x="2523219" y="3420509"/>
            <a:ext cx="2010840" cy="2667031"/>
            <a:chOff x="2523219" y="3420509"/>
            <a:chExt cx="2010840" cy="2667031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2528226" y="3420509"/>
              <a:ext cx="2005833" cy="2667031"/>
              <a:chOff x="360152" y="3428968"/>
              <a:chExt cx="2005833" cy="2667031"/>
            </a:xfrm>
          </p:grpSpPr>
          <p:sp>
            <p:nvSpPr>
              <p:cNvPr id="36" name="Rechteck 35"/>
              <p:cNvSpPr/>
              <p:nvPr/>
            </p:nvSpPr>
            <p:spPr>
              <a:xfrm>
                <a:off x="363196" y="3428968"/>
                <a:ext cx="2002789" cy="2667031"/>
              </a:xfrm>
              <a:prstGeom prst="rect">
                <a:avLst/>
              </a:prstGeom>
              <a:solidFill>
                <a:schemeClr val="bg1">
                  <a:lumMod val="65000"/>
                  <a:alpha val="3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7" name="Rechteck 36"/>
              <p:cNvSpPr/>
              <p:nvPr/>
            </p:nvSpPr>
            <p:spPr>
              <a:xfrm>
                <a:off x="360152" y="3445112"/>
                <a:ext cx="2002789" cy="761676"/>
              </a:xfrm>
              <a:prstGeom prst="rect">
                <a:avLst/>
              </a:prstGeom>
              <a:solidFill>
                <a:srgbClr val="0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1" name="Picture 6" descr="100_2061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6203" t="26015" r="37379" b="20676"/>
            <a:stretch/>
          </p:blipFill>
          <p:spPr bwMode="auto">
            <a:xfrm>
              <a:off x="2604078" y="4412343"/>
              <a:ext cx="1849521" cy="131068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6" name="Textfeld 5"/>
            <p:cNvSpPr txBox="1"/>
            <p:nvPr/>
          </p:nvSpPr>
          <p:spPr>
            <a:xfrm>
              <a:off x="2523219" y="3481812"/>
              <a:ext cx="20058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>
                  <a:solidFill>
                    <a:schemeClr val="bg1"/>
                  </a:solidFill>
                  <a:latin typeface="Arial"/>
                  <a:cs typeface="Arial"/>
                </a:rPr>
                <a:t>Lymphologische</a:t>
              </a:r>
              <a:r>
                <a:rPr lang="de-DE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endParaRPr lang="de-DE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de-DE" dirty="0" err="1" smtClean="0">
                  <a:solidFill>
                    <a:schemeClr val="bg1"/>
                  </a:solidFill>
                  <a:latin typeface="Arial"/>
                  <a:cs typeface="Arial"/>
                </a:rPr>
                <a:t>Liposculptur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4028824" y="2115162"/>
            <a:ext cx="874783" cy="874783"/>
            <a:chOff x="4028824" y="2347387"/>
            <a:chExt cx="874783" cy="874783"/>
          </a:xfrm>
        </p:grpSpPr>
        <p:sp>
          <p:nvSpPr>
            <p:cNvPr id="20" name="Ellipse 19"/>
            <p:cNvSpPr/>
            <p:nvPr/>
          </p:nvSpPr>
          <p:spPr>
            <a:xfrm>
              <a:off x="4028824" y="2347387"/>
              <a:ext cx="874783" cy="874783"/>
            </a:xfrm>
            <a:prstGeom prst="ellipse">
              <a:avLst/>
            </a:prstGeom>
            <a:noFill/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028824" y="2436129"/>
              <a:ext cx="874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dirty="0">
                  <a:solidFill>
                    <a:srgbClr val="00808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1361545" y="2989945"/>
            <a:ext cx="6423886" cy="491867"/>
            <a:chOff x="1361545" y="2989945"/>
            <a:chExt cx="6423886" cy="491867"/>
          </a:xfrm>
        </p:grpSpPr>
        <p:cxnSp>
          <p:nvCxnSpPr>
            <p:cNvPr id="28" name="Gerader Verbinder 27"/>
            <p:cNvCxnSpPr/>
            <p:nvPr/>
          </p:nvCxnSpPr>
          <p:spPr>
            <a:xfrm>
              <a:off x="4470994" y="2989945"/>
              <a:ext cx="0" cy="116114"/>
            </a:xfrm>
            <a:prstGeom prst="line">
              <a:avLst/>
            </a:prstGeom>
            <a:ln w="28575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>
              <a:off x="1361545" y="3106059"/>
              <a:ext cx="6423884" cy="0"/>
            </a:xfrm>
            <a:prstGeom prst="line">
              <a:avLst/>
            </a:prstGeom>
            <a:ln w="28575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/>
            <p:cNvCxnSpPr/>
            <p:nvPr/>
          </p:nvCxnSpPr>
          <p:spPr>
            <a:xfrm>
              <a:off x="1361545" y="3096527"/>
              <a:ext cx="2" cy="363099"/>
            </a:xfrm>
            <a:prstGeom prst="line">
              <a:avLst/>
            </a:prstGeom>
            <a:ln w="28575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/>
            <p:cNvCxnSpPr/>
            <p:nvPr/>
          </p:nvCxnSpPr>
          <p:spPr>
            <a:xfrm>
              <a:off x="3511521" y="3118713"/>
              <a:ext cx="2" cy="363099"/>
            </a:xfrm>
            <a:prstGeom prst="line">
              <a:avLst/>
            </a:prstGeom>
            <a:ln w="28575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/>
            <p:cNvCxnSpPr/>
            <p:nvPr/>
          </p:nvCxnSpPr>
          <p:spPr>
            <a:xfrm>
              <a:off x="5692180" y="3111380"/>
              <a:ext cx="2" cy="363099"/>
            </a:xfrm>
            <a:prstGeom prst="line">
              <a:avLst/>
            </a:prstGeom>
            <a:ln w="28575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/>
            <p:cNvCxnSpPr/>
            <p:nvPr/>
          </p:nvCxnSpPr>
          <p:spPr>
            <a:xfrm>
              <a:off x="7785429" y="3092922"/>
              <a:ext cx="2" cy="363099"/>
            </a:xfrm>
            <a:prstGeom prst="line">
              <a:avLst/>
            </a:prstGeom>
            <a:ln w="28575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01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Patientenveranstaltung „LYMPHA“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6160957"/>
            <a:ext cx="9144000" cy="697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86" y="858655"/>
            <a:ext cx="4717288" cy="57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6160957"/>
            <a:ext cx="9144000" cy="697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Karte_Armstudie_Kongress_Druck_vor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67" y="262739"/>
            <a:ext cx="4549475" cy="63779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61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0"/>
            <a:ext cx="9296400" cy="2132856"/>
          </a:xfrm>
          <a:prstGeom prst="rect">
            <a:avLst/>
          </a:prstGeom>
          <a:solidFill>
            <a:srgbClr val="00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-36512" y="2250511"/>
            <a:ext cx="9296401" cy="4213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2701" y="2277393"/>
            <a:ext cx="612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white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Dr. med. Manuel E. </a:t>
            </a:r>
            <a:r>
              <a:rPr lang="de-DE" dirty="0" err="1" smtClean="0">
                <a:solidFill>
                  <a:prstClr val="white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Cornely</a:t>
            </a:r>
            <a:endParaRPr lang="de-DE" sz="1100" dirty="0" smtClean="0">
              <a:solidFill>
                <a:prstClr val="white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de-DE" dirty="0">
              <a:solidFill>
                <a:prstClr val="black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-134470" y="2204864"/>
            <a:ext cx="9531006" cy="0"/>
          </a:xfrm>
          <a:prstGeom prst="line">
            <a:avLst/>
          </a:prstGeom>
          <a:ln w="12700">
            <a:solidFill>
              <a:srgbClr val="4D4D4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-125511" y="2706881"/>
            <a:ext cx="9594055" cy="2039"/>
          </a:xfrm>
          <a:prstGeom prst="line">
            <a:avLst/>
          </a:prstGeom>
          <a:ln w="12700">
            <a:solidFill>
              <a:srgbClr val="4D4D4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603175" y="1412776"/>
            <a:ext cx="8217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prstClr val="white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Lymphödem: Update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2915" y="2743200"/>
            <a:ext cx="3562350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(Prof. Hon. Univ. Puebla)</a:t>
            </a:r>
            <a:endParaRPr lang="de-DE" sz="115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9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white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prstClr val="white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62577" y="1064276"/>
            <a:ext cx="4794042" cy="769441"/>
            <a:chOff x="857250" y="1289126"/>
            <a:chExt cx="4794042" cy="769441"/>
          </a:xfrm>
        </p:grpSpPr>
        <p:sp>
          <p:nvSpPr>
            <p:cNvPr id="3" name="Textfeld 2"/>
            <p:cNvSpPr txBox="1"/>
            <p:nvPr/>
          </p:nvSpPr>
          <p:spPr>
            <a:xfrm>
              <a:off x="1079292" y="1439056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Entstehung</a:t>
              </a:r>
              <a:endParaRPr lang="de-DE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857250" y="1696029"/>
              <a:ext cx="103994" cy="103994"/>
            </a:xfrm>
            <a:prstGeom prst="ellipse">
              <a:avLst/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331002" y="1289126"/>
              <a:ext cx="11658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400" dirty="0" smtClean="0">
                  <a:solidFill>
                    <a:srgbClr val="0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de-DE" sz="44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62577" y="1828507"/>
            <a:ext cx="4794042" cy="769441"/>
            <a:chOff x="857250" y="2161207"/>
            <a:chExt cx="4794042" cy="769441"/>
          </a:xfrm>
        </p:grpSpPr>
        <p:sp>
          <p:nvSpPr>
            <p:cNvPr id="4" name="Textfeld 3"/>
            <p:cNvSpPr txBox="1"/>
            <p:nvPr/>
          </p:nvSpPr>
          <p:spPr>
            <a:xfrm>
              <a:off x="1079292" y="2295994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Entwicklung</a:t>
              </a:r>
              <a:endParaRPr lang="de-DE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857250" y="2536384"/>
              <a:ext cx="103994" cy="103994"/>
            </a:xfrm>
            <a:prstGeom prst="ellipse">
              <a:avLst/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331002" y="2161207"/>
              <a:ext cx="11658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400" dirty="0" smtClean="0">
                  <a:solidFill>
                    <a:srgbClr val="0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de-DE" sz="44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362577" y="2592739"/>
            <a:ext cx="4794042" cy="769441"/>
            <a:chOff x="857250" y="3012459"/>
            <a:chExt cx="4794042" cy="769441"/>
          </a:xfrm>
        </p:grpSpPr>
        <p:sp>
          <p:nvSpPr>
            <p:cNvPr id="5" name="Textfeld 4"/>
            <p:cNvSpPr txBox="1"/>
            <p:nvPr/>
          </p:nvSpPr>
          <p:spPr>
            <a:xfrm>
              <a:off x="1079292" y="3152932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Häufigkeit</a:t>
              </a:r>
              <a:endParaRPr lang="de-DE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857250" y="3397180"/>
              <a:ext cx="103994" cy="103994"/>
            </a:xfrm>
            <a:prstGeom prst="ellipse">
              <a:avLst/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331002" y="3012459"/>
              <a:ext cx="11658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400" dirty="0" smtClean="0">
                  <a:solidFill>
                    <a:srgbClr val="0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de-DE" sz="44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3449239" y="1352266"/>
            <a:ext cx="4380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  Chemo?  Bestrahlung?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449239" y="2105210"/>
            <a:ext cx="482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Wandel von Stadium I zu Stadium III?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479219" y="2883265"/>
            <a:ext cx="575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2-36%?  Warum so breite Streuung?  100%?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32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Sek_Lymph_Unterarm_Tes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1" y="1226527"/>
            <a:ext cx="4071067" cy="2715463"/>
          </a:xfrm>
          <a:prstGeom prst="rect">
            <a:avLst/>
          </a:prstGeom>
          <a:ln w="38100" cmpd="sng">
            <a:solidFill>
              <a:srgbClr val="008080"/>
            </a:solidFill>
          </a:ln>
        </p:spPr>
      </p:pic>
      <p:pic>
        <p:nvPicPr>
          <p:cNvPr id="4" name="Grafik 3" descr="Sek_Lymph_Unterarm_TestII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787" y="1230885"/>
            <a:ext cx="4076315" cy="2718963"/>
          </a:xfrm>
          <a:prstGeom prst="rect">
            <a:avLst/>
          </a:prstGeom>
          <a:ln w="38100" cmpd="sng">
            <a:solidFill>
              <a:srgbClr val="008080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white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prstClr val="white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2" name="Grafik 11" descr="Sek_Lymph_Arme.jpg"/>
          <p:cNvPicPr>
            <a:picLocks noChangeAspect="1"/>
          </p:cNvPicPr>
          <p:nvPr/>
        </p:nvPicPr>
        <p:blipFill>
          <a:blip r:embed="rId3" cstate="print"/>
          <a:srcRect l="3308" t="31352" r="12444" b="2255"/>
          <a:stretch>
            <a:fillRect/>
          </a:stretch>
        </p:blipFill>
        <p:spPr>
          <a:xfrm flipH="1">
            <a:off x="4716016" y="1545419"/>
            <a:ext cx="4427984" cy="2592288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377968" y="1209947"/>
            <a:ext cx="4077915" cy="3696682"/>
            <a:chOff x="247342" y="1209947"/>
            <a:chExt cx="4077915" cy="3696682"/>
          </a:xfrm>
        </p:grpSpPr>
        <p:pic>
          <p:nvPicPr>
            <p:cNvPr id="694276" name="Picture 4" descr="A-1489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9106" r="6754" b="1857"/>
            <a:stretch/>
          </p:blipFill>
          <p:spPr bwMode="auto">
            <a:xfrm>
              <a:off x="247342" y="1209947"/>
              <a:ext cx="4077915" cy="3696682"/>
            </a:xfrm>
            <a:prstGeom prst="rect">
              <a:avLst/>
            </a:prstGeom>
            <a:noFill/>
            <a:ln w="38100">
              <a:solidFill>
                <a:srgbClr val="008080"/>
              </a:solidFill>
            </a:ln>
          </p:spPr>
        </p:pic>
        <p:sp>
          <p:nvSpPr>
            <p:cNvPr id="9" name="Rechteck 8"/>
            <p:cNvSpPr/>
            <p:nvPr/>
          </p:nvSpPr>
          <p:spPr>
            <a:xfrm rot="1247730">
              <a:off x="1642414" y="1849266"/>
              <a:ext cx="1201319" cy="11705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 rot="1247730">
              <a:off x="2280354" y="2219320"/>
              <a:ext cx="1201319" cy="4304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612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0" y="129367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THERAPIE</a:t>
            </a:r>
            <a:endParaRPr lang="de-DE" sz="3600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4674391" y="2253533"/>
            <a:ext cx="3750234" cy="1855446"/>
            <a:chOff x="4674391" y="2253533"/>
            <a:chExt cx="3750234" cy="1855446"/>
          </a:xfrm>
        </p:grpSpPr>
        <p:sp>
          <p:nvSpPr>
            <p:cNvPr id="11" name="Rechteck 10"/>
            <p:cNvSpPr/>
            <p:nvPr/>
          </p:nvSpPr>
          <p:spPr>
            <a:xfrm>
              <a:off x="4674391" y="2498300"/>
              <a:ext cx="3750234" cy="1610679"/>
            </a:xfrm>
            <a:prstGeom prst="rect">
              <a:avLst/>
            </a:prstGeom>
            <a:solidFill>
              <a:schemeClr val="bg1">
                <a:lumMod val="50000"/>
                <a:alpha val="6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Gleichschenkliges Dreieck 11"/>
            <p:cNvSpPr/>
            <p:nvPr/>
          </p:nvSpPr>
          <p:spPr>
            <a:xfrm rot="10800000">
              <a:off x="6019733" y="2253533"/>
              <a:ext cx="1009382" cy="47897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674391" y="2914545"/>
              <a:ext cx="37502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Operative Therapien</a:t>
              </a:r>
              <a:endParaRPr lang="de-DE" sz="2200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707787" y="2253533"/>
            <a:ext cx="3764749" cy="1855446"/>
            <a:chOff x="707787" y="2253533"/>
            <a:chExt cx="3764749" cy="1855446"/>
          </a:xfrm>
        </p:grpSpPr>
        <p:sp>
          <p:nvSpPr>
            <p:cNvPr id="9" name="Rechteck 8"/>
            <p:cNvSpPr/>
            <p:nvPr/>
          </p:nvSpPr>
          <p:spPr>
            <a:xfrm>
              <a:off x="722302" y="2498300"/>
              <a:ext cx="3750234" cy="16106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707787" y="2906672"/>
              <a:ext cx="37502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Konservative Therapie (KPE)</a:t>
              </a:r>
              <a:endParaRPr lang="de-DE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Gleichschenkliges Dreieck 5"/>
            <p:cNvSpPr/>
            <p:nvPr/>
          </p:nvSpPr>
          <p:spPr>
            <a:xfrm rot="10800000">
              <a:off x="2067644" y="2253533"/>
              <a:ext cx="1009382" cy="47897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513851" y="2494339"/>
            <a:ext cx="469119" cy="469119"/>
          </a:xfrm>
          <a:prstGeom prst="ellipse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1513851" y="3356138"/>
            <a:ext cx="469119" cy="469119"/>
          </a:xfrm>
          <a:prstGeom prst="ellipse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1513851" y="4217937"/>
            <a:ext cx="469119" cy="469119"/>
          </a:xfrm>
          <a:prstGeom prst="ellipse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564400" y="2032372"/>
            <a:ext cx="741657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>
              <a:latin typeface="Arial"/>
              <a:cs typeface="Arial"/>
            </a:endParaRPr>
          </a:p>
          <a:p>
            <a:r>
              <a:rPr lang="de-DE" sz="2800" dirty="0" smtClean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de-DE" sz="2800" dirty="0" smtClean="0">
                <a:latin typeface="Arial"/>
                <a:cs typeface="Arial"/>
              </a:rPr>
              <a:t>    </a:t>
            </a:r>
            <a:r>
              <a:rPr lang="de-DE" sz="2800" dirty="0" err="1" smtClean="0">
                <a:latin typeface="Arial"/>
                <a:cs typeface="Arial"/>
              </a:rPr>
              <a:t>Lymphologische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Liposculptur</a:t>
            </a:r>
            <a:endParaRPr lang="de-DE" sz="2800" dirty="0" smtClean="0"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de-DE" sz="2800" dirty="0" smtClean="0">
                <a:latin typeface="Arial"/>
                <a:cs typeface="Arial"/>
              </a:rPr>
              <a:t>    Lymphknotentransplantation</a:t>
            </a:r>
            <a:endParaRPr lang="de-DE" sz="2800" dirty="0"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de-DE" sz="2800" dirty="0">
                <a:latin typeface="Arial"/>
                <a:cs typeface="Arial"/>
              </a:rPr>
              <a:t>    </a:t>
            </a:r>
            <a:r>
              <a:rPr lang="de-DE" sz="2800" dirty="0" err="1">
                <a:latin typeface="Arial"/>
                <a:cs typeface="Arial"/>
              </a:rPr>
              <a:t>Lymphovenöse</a:t>
            </a:r>
            <a:r>
              <a:rPr lang="de-DE" sz="2800" dirty="0">
                <a:latin typeface="Arial"/>
                <a:cs typeface="Arial"/>
              </a:rPr>
              <a:t> Anastomose (LVA)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63562" y="1121308"/>
            <a:ext cx="39928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8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Operative Therapien</a:t>
            </a:r>
          </a:p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2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933479" y="2505780"/>
            <a:ext cx="5033919" cy="457677"/>
          </a:xfrm>
          <a:prstGeom prst="rect">
            <a:avLst/>
          </a:prstGeom>
          <a:solidFill>
            <a:srgbClr val="2159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/>
          <p:cNvSpPr/>
          <p:nvPr/>
        </p:nvSpPr>
        <p:spPr>
          <a:xfrm>
            <a:off x="1513851" y="2425688"/>
            <a:ext cx="598636" cy="598636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/>
          <p:cNvSpPr/>
          <p:nvPr/>
        </p:nvSpPr>
        <p:spPr>
          <a:xfrm>
            <a:off x="1513851" y="2494339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1513851" y="3356138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1513851" y="4217937"/>
            <a:ext cx="469119" cy="469119"/>
          </a:xfrm>
          <a:prstGeom prst="ellipse">
            <a:avLst/>
          </a:prstGeom>
          <a:solidFill>
            <a:srgbClr val="2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63562" y="1121308"/>
            <a:ext cx="39928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8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Operative Therapien</a:t>
            </a:r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564400" y="2032372"/>
            <a:ext cx="741657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>
              <a:latin typeface="Arial"/>
              <a:cs typeface="Arial"/>
            </a:endParaRPr>
          </a:p>
          <a:p>
            <a:r>
              <a:rPr lang="de-DE" sz="2800" dirty="0" smtClean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de-DE" sz="2800" dirty="0" smtClean="0">
                <a:latin typeface="Arial"/>
                <a:cs typeface="Arial"/>
              </a:rPr>
              <a:t>    </a:t>
            </a:r>
            <a:r>
              <a:rPr lang="de-DE" sz="2800" dirty="0" err="1" smtClean="0">
                <a:solidFill>
                  <a:schemeClr val="bg1"/>
                </a:solidFill>
                <a:latin typeface="Arial"/>
                <a:cs typeface="Arial"/>
              </a:rPr>
              <a:t>Lymphologische</a:t>
            </a:r>
            <a:r>
              <a:rPr lang="de-DE" sz="2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  <a:latin typeface="Arial"/>
                <a:cs typeface="Arial"/>
              </a:rPr>
              <a:t>Liposculptur</a:t>
            </a:r>
            <a:endParaRPr lang="de-DE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de-DE" sz="2800" dirty="0">
                <a:latin typeface="Arial"/>
                <a:cs typeface="Arial"/>
              </a:rPr>
              <a:t>   </a:t>
            </a:r>
            <a:r>
              <a:rPr lang="de-DE" sz="2800" dirty="0" smtClean="0">
                <a:latin typeface="Arial"/>
                <a:cs typeface="Arial"/>
              </a:rPr>
              <a:t> Lymphknotentransplantation</a:t>
            </a:r>
            <a:endParaRPr lang="de-DE" sz="2800" dirty="0"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de-DE" sz="2800" dirty="0" smtClean="0">
                <a:latin typeface="Arial"/>
                <a:cs typeface="Arial"/>
              </a:rPr>
              <a:t>    </a:t>
            </a:r>
            <a:r>
              <a:rPr lang="de-DE" sz="2800" dirty="0" err="1">
                <a:latin typeface="Arial"/>
                <a:cs typeface="Arial"/>
              </a:rPr>
              <a:t>Lymphovenöse</a:t>
            </a:r>
            <a:r>
              <a:rPr lang="de-DE" sz="2800" dirty="0">
                <a:latin typeface="Arial"/>
                <a:cs typeface="Arial"/>
              </a:rPr>
              <a:t> Anastomose (LVA)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014" name="Picture 6" descr="100_20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064" y="1387713"/>
            <a:ext cx="6057899" cy="4543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47342" y="334691"/>
            <a:ext cx="37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SEKUNDÄRES LYMPHÖDEM</a:t>
            </a:r>
            <a:endParaRPr lang="de-DE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0476" y="833715"/>
            <a:ext cx="956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4D4D4D"/>
                </a:solidFill>
                <a:latin typeface="Arial Black" pitchFamily="34" charset="0"/>
                <a:cs typeface="Arial" pitchFamily="34" charset="0"/>
              </a:rPr>
              <a:t>Lymphologische</a:t>
            </a:r>
            <a:r>
              <a:rPr lang="de-DE" sz="1600" dirty="0">
                <a:solidFill>
                  <a:srgbClr val="4D4D4D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4D4D4D"/>
                </a:solidFill>
                <a:latin typeface="Arial Black" pitchFamily="34" charset="0"/>
                <a:cs typeface="Arial" pitchFamily="34" charset="0"/>
              </a:rPr>
              <a:t>Liposculptur</a:t>
            </a:r>
            <a:r>
              <a:rPr lang="de-DE" sz="1600" b="1" dirty="0">
                <a:solidFill>
                  <a:srgbClr val="4D4D4D"/>
                </a:solidFill>
                <a:latin typeface="Arial Black" pitchFamily="34" charset="0"/>
                <a:cs typeface="Arial" pitchFamily="34" charset="0"/>
              </a:rPr>
              <a:t> </a:t>
            </a:r>
            <a:endParaRPr lang="de-DE" sz="1600" dirty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14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Microsoft Office PowerPoint</Application>
  <PresentationFormat>Bildschirmpräsentation (4:3)</PresentationFormat>
  <Paragraphs>127</Paragraphs>
  <Slides>23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12</vt:i4>
      </vt:variant>
      <vt:variant>
        <vt:lpstr>Folientitel</vt:lpstr>
      </vt:variant>
      <vt:variant>
        <vt:i4>23</vt:i4>
      </vt:variant>
    </vt:vector>
  </HeadingPairs>
  <TitlesOfParts>
    <vt:vector size="42" baseType="lpstr">
      <vt:lpstr>MS PGothic</vt:lpstr>
      <vt:lpstr>MS PGothic</vt:lpstr>
      <vt:lpstr>Arial</vt:lpstr>
      <vt:lpstr>Arial Black</vt:lpstr>
      <vt:lpstr>Calibri</vt:lpstr>
      <vt:lpstr>Times New Roman</vt:lpstr>
      <vt:lpstr>Verdana</vt:lpstr>
      <vt:lpstr>Larissa-Design</vt:lpstr>
      <vt:lpstr>1_Larissa-Design</vt:lpstr>
      <vt:lpstr>Benutzerdefiniertes Design</vt:lpstr>
      <vt:lpstr>3_Benutzerdefiniertes Design</vt:lpstr>
      <vt:lpstr>4_Benutzerdefiniertes Design</vt:lpstr>
      <vt:lpstr>5_Benutzerdefiniertes Design</vt:lpstr>
      <vt:lpstr>6_Benutzerdefiniertes Design</vt:lpstr>
      <vt:lpstr>1_Benutzerdefiniertes Design</vt:lpstr>
      <vt:lpstr>2_Benutzerdefiniertes Design</vt:lpstr>
      <vt:lpstr>7_Benutzerdefiniertes Design</vt:lpstr>
      <vt:lpstr>8_Benutzerdefiniertes Design</vt:lpstr>
      <vt:lpstr>9_Benutzerdefiniertes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Simone</dc:creator>
  <cp:lastModifiedBy>CG Lympha</cp:lastModifiedBy>
  <cp:revision>252</cp:revision>
  <dcterms:created xsi:type="dcterms:W3CDTF">2014-09-17T07:05:58Z</dcterms:created>
  <dcterms:modified xsi:type="dcterms:W3CDTF">2018-01-19T18:27:07Z</dcterms:modified>
</cp:coreProperties>
</file>