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280" r:id="rId2"/>
    <p:sldMasterId id="2147484295" r:id="rId3"/>
    <p:sldMasterId id="2147484307" r:id="rId4"/>
  </p:sldMasterIdLst>
  <p:notesMasterIdLst>
    <p:notesMasterId r:id="rId39"/>
  </p:notesMasterIdLst>
  <p:handoutMasterIdLst>
    <p:handoutMasterId r:id="rId40"/>
  </p:handoutMasterIdLst>
  <p:sldIdLst>
    <p:sldId id="948" r:id="rId5"/>
    <p:sldId id="1666" r:id="rId6"/>
    <p:sldId id="1551" r:id="rId7"/>
    <p:sldId id="1738" r:id="rId8"/>
    <p:sldId id="1739" r:id="rId9"/>
    <p:sldId id="1740" r:id="rId10"/>
    <p:sldId id="1756" r:id="rId11"/>
    <p:sldId id="1721" r:id="rId12"/>
    <p:sldId id="1722" r:id="rId13"/>
    <p:sldId id="1723" r:id="rId14"/>
    <p:sldId id="1724" r:id="rId15"/>
    <p:sldId id="1725" r:id="rId16"/>
    <p:sldId id="1728" r:id="rId17"/>
    <p:sldId id="1730" r:id="rId18"/>
    <p:sldId id="1732" r:id="rId19"/>
    <p:sldId id="1733" r:id="rId20"/>
    <p:sldId id="1735" r:id="rId21"/>
    <p:sldId id="1737" r:id="rId22"/>
    <p:sldId id="1628" r:id="rId23"/>
    <p:sldId id="1629" r:id="rId24"/>
    <p:sldId id="1757" r:id="rId25"/>
    <p:sldId id="1761" r:id="rId26"/>
    <p:sldId id="1762" r:id="rId27"/>
    <p:sldId id="1764" r:id="rId28"/>
    <p:sldId id="1767" r:id="rId29"/>
    <p:sldId id="1768" r:id="rId30"/>
    <p:sldId id="1769" r:id="rId31"/>
    <p:sldId id="1770" r:id="rId32"/>
    <p:sldId id="1771" r:id="rId33"/>
    <p:sldId id="1772" r:id="rId34"/>
    <p:sldId id="1773" r:id="rId35"/>
    <p:sldId id="1775" r:id="rId36"/>
    <p:sldId id="1777" r:id="rId37"/>
    <p:sldId id="1778" r:id="rId38"/>
  </p:sldIdLst>
  <p:sldSz cx="10287000" cy="6858000" type="35mm"/>
  <p:notesSz cx="6761163" cy="988218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0">
          <p15:clr>
            <a:srgbClr val="A4A3A4"/>
          </p15:clr>
        </p15:guide>
        <p15:guide id="2" pos="32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2">
          <p15:clr>
            <a:srgbClr val="A4A3A4"/>
          </p15:clr>
        </p15:guide>
        <p15:guide id="2" pos="21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66FF99"/>
    <a:srgbClr val="009999"/>
    <a:srgbClr val="00CC00"/>
    <a:srgbClr val="3333CC"/>
    <a:srgbClr val="000066"/>
    <a:srgbClr val="00FF00"/>
    <a:srgbClr val="FFFF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3868" autoAdjust="0"/>
  </p:normalViewPr>
  <p:slideViewPr>
    <p:cSldViewPr>
      <p:cViewPr varScale="1">
        <p:scale>
          <a:sx n="95" d="100"/>
          <a:sy n="95" d="100"/>
        </p:scale>
        <p:origin x="1184" y="64"/>
      </p:cViewPr>
      <p:guideLst>
        <p:guide orient="horz" pos="480"/>
        <p:guide pos="32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1410"/>
    </p:cViewPr>
  </p:sorterViewPr>
  <p:notesViewPr>
    <p:cSldViewPr>
      <p:cViewPr varScale="1">
        <p:scale>
          <a:sx n="53" d="100"/>
          <a:sy n="53" d="100"/>
        </p:scale>
        <p:origin x="-1896" y="-102"/>
      </p:cViewPr>
      <p:guideLst>
        <p:guide orient="horz" pos="3112"/>
        <p:guide pos="2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631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2638" y="862013"/>
            <a:ext cx="5195887" cy="34639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700" y="4697413"/>
            <a:ext cx="4957763" cy="415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536400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01663" y="741363"/>
            <a:ext cx="5557837" cy="3705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4323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6275" y="4694238"/>
            <a:ext cx="5408613" cy="4446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2371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01663" y="741363"/>
            <a:ext cx="5557837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de-DE"/>
          </a:p>
        </p:txBody>
      </p:sp>
      <p:sp>
        <p:nvSpPr>
          <p:cNvPr id="8196" name="Foliennummernplatzhalter 3"/>
          <p:cNvSpPr>
            <a:spLocks noGrp="1"/>
          </p:cNvSpPr>
          <p:nvPr>
            <p:ph type="sldNum" sz="quarter" idx="5"/>
          </p:nvPr>
        </p:nvSpPr>
        <p:spPr bwMode="auto">
          <a:xfrm>
            <a:off x="3829761" y="9386364"/>
            <a:ext cx="2929837" cy="49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ED77BB8-D6B9-448C-8BD5-2D5ED06CC95E}" type="slidenum">
              <a:rPr lang="en-GB" altLang="de-DE" sz="1800" kern="0">
                <a:solidFill>
                  <a:prstClr val="black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GB" altLang="de-DE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026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01663" y="741363"/>
            <a:ext cx="5557837" cy="3705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4323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6275" y="4694238"/>
            <a:ext cx="5408613" cy="4446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6404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1525" y="2130505"/>
            <a:ext cx="874395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8" cy="5486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71527" y="609600"/>
            <a:ext cx="6405563" cy="54864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771569" y="1981200"/>
            <a:ext cx="4295775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5219745" y="1981200"/>
            <a:ext cx="4295775" cy="411480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71569" y="1981200"/>
            <a:ext cx="4295775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219745" y="1981200"/>
            <a:ext cx="4295775" cy="19812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219745" y="4114800"/>
            <a:ext cx="4295775" cy="19812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771525" y="1981200"/>
            <a:ext cx="8743950" cy="411480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1525" y="2130483"/>
            <a:ext cx="874395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6405" indent="0" algn="ctr">
              <a:buNone/>
              <a:defRPr/>
            </a:lvl2pPr>
            <a:lvl3pPr marL="812810" indent="0" algn="ctr">
              <a:buNone/>
              <a:defRPr/>
            </a:lvl3pPr>
            <a:lvl4pPr marL="1219215" indent="0" algn="ctr">
              <a:buNone/>
              <a:defRPr/>
            </a:lvl4pPr>
            <a:lvl5pPr marL="1625620" indent="0" algn="ctr">
              <a:buNone/>
              <a:defRPr/>
            </a:lvl5pPr>
            <a:lvl6pPr marL="2032025" indent="0" algn="ctr">
              <a:buNone/>
              <a:defRPr/>
            </a:lvl6pPr>
            <a:lvl7pPr marL="2438430" indent="0" algn="ctr">
              <a:buNone/>
              <a:defRPr/>
            </a:lvl7pPr>
            <a:lvl8pPr marL="2844836" indent="0" algn="ctr">
              <a:buNone/>
              <a:defRPr/>
            </a:lvl8pPr>
            <a:lvl9pPr marL="3251241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18168281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43183486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800" y="4406958"/>
            <a:ext cx="874395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405" indent="0">
              <a:buNone/>
              <a:defRPr sz="1600"/>
            </a:lvl2pPr>
            <a:lvl3pPr marL="812810" indent="0">
              <a:buNone/>
              <a:defRPr sz="1422"/>
            </a:lvl3pPr>
            <a:lvl4pPr marL="1219215" indent="0">
              <a:buNone/>
              <a:defRPr sz="1244"/>
            </a:lvl4pPr>
            <a:lvl5pPr marL="1625620" indent="0">
              <a:buNone/>
              <a:defRPr sz="1244"/>
            </a:lvl5pPr>
            <a:lvl6pPr marL="2032025" indent="0">
              <a:buNone/>
              <a:defRPr sz="1244"/>
            </a:lvl6pPr>
            <a:lvl7pPr marL="2438430" indent="0">
              <a:buNone/>
              <a:defRPr sz="1244"/>
            </a:lvl7pPr>
            <a:lvl8pPr marL="2844836" indent="0">
              <a:buNone/>
              <a:defRPr sz="1244"/>
            </a:lvl8pPr>
            <a:lvl9pPr marL="3251241" indent="0">
              <a:buNone/>
              <a:defRPr sz="1244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04032318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71557" y="1981200"/>
            <a:ext cx="4295775" cy="411480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19733" y="1981200"/>
            <a:ext cx="4295775" cy="411480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2781625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26960092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9728410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961491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550" cy="1162050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22725" y="273106"/>
            <a:ext cx="5749925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550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07625153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73157098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37280911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8" cy="5486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66072629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771557" y="1981200"/>
            <a:ext cx="4295775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5219733" y="1981200"/>
            <a:ext cx="4295775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0443945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71557" y="1981200"/>
            <a:ext cx="4295775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219733" y="1981200"/>
            <a:ext cx="4295775" cy="19812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219733" y="4114800"/>
            <a:ext cx="4295775" cy="19812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08545403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771525" y="1981200"/>
            <a:ext cx="874395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9580820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1525" y="2130460"/>
            <a:ext cx="874395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A3A48-6230-473B-9BF4-181A96600C5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F651F-BF94-4759-92C7-CAE37AFACB2A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541688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800" y="440698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2EFC6-B365-4251-A26C-1C8B31C4D8D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F6FE4-4F95-4230-8552-73C883D43679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3857562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602" y="4406935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E7A3C-2A63-4728-AA1A-E6A74061633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766E0-94E8-4F42-938A-489BF0D4256E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8433340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14353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29228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4628B-78CB-4346-8F07-875F308863D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56C99-00DB-497E-B5EE-7389C0CE962F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4739361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225672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225672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94930-F3CF-48B0-9427-203221A1AC8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F64E3-FC6E-4BC5-921E-595D90D91877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9981222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A3D98-A2A7-4084-8049-ABBA13E3320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EABF3-C835-4F01-AB22-154BB2AAEC27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0789641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D01E3-E875-41D2-A2CA-C79164A0949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1F5E2-661C-44C0-BC9F-B4124E9C31E7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4828997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21939" y="273085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E100F-A7A8-49D8-91BD-A7E28A73A32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B904F-3AEC-4711-9283-9140E0156F3D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6616895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77112-0DD4-4B8A-8386-506B0FC7419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D8B0E-3F1F-468A-BA7A-EA335B623AB3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672427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6DF43-FFAA-4CD2-82F6-4585580EF88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904EE-360D-47C4-BAD0-48101180E16C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7462603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458078" y="274673"/>
            <a:ext cx="2314575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14353" y="274673"/>
            <a:ext cx="6772275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BEEA5-D2EE-4B40-ABBE-B09823B5633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681C2-3506-49B1-B85A-BDE94CE6C7EA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852200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71569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1974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1525" y="2130432"/>
            <a:ext cx="874395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A3A48-6230-473B-9BF4-181A96600C5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F651F-BF94-4759-92C7-CAE37AFACB2A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40581151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2EFC6-B365-4251-A26C-1C8B31C4D8D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F6FE4-4F95-4230-8552-73C883D43679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7974858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602" y="4406907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E7A3C-2A63-4728-AA1A-E6A74061633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766E0-94E8-4F42-938A-489BF0D4256E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9254237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14350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29225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4628B-78CB-4346-8F07-875F308863D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56C99-00DB-497E-B5EE-7389C0CE962F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41718213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225657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225657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94930-F3CF-48B0-9427-203221A1AC8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F64E3-FC6E-4BC5-921E-595D90D91877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1214834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A3D98-A2A7-4084-8049-ABBA13E3320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EABF3-C835-4F01-AB22-154BB2AAEC27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3545821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D01E3-E875-41D2-A2CA-C79164A0949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1F5E2-661C-44C0-BC9F-B4124E9C31E7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5574892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4354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21931" y="273057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14354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E100F-A7A8-49D8-91BD-A7E28A73A32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B904F-3AEC-4711-9283-9140E0156F3D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8737560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77112-0DD4-4B8A-8386-506B0FC7419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D8B0E-3F1F-468A-BA7A-EA335B623AB3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40635691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6DF43-FFAA-4CD2-82F6-4585580EF88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904EE-360D-47C4-BAD0-48101180E16C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498426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  <p:transition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458075" y="274645"/>
            <a:ext cx="2314575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14350" y="274645"/>
            <a:ext cx="6772275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BEEA5-D2EE-4B40-ABBE-B09823B5633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681C2-3506-49B1-B85A-BDE94CE6C7EA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11898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4357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22732" y="27313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14357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1435164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84" r:id="rId4"/>
    <p:sldLayoutId id="2147484285" r:id="rId5"/>
    <p:sldLayoutId id="2147484286" r:id="rId6"/>
    <p:sldLayoutId id="2147484287" r:id="rId7"/>
    <p:sldLayoutId id="2147484288" r:id="rId8"/>
    <p:sldLayoutId id="2147484289" r:id="rId9"/>
    <p:sldLayoutId id="2147484290" r:id="rId10"/>
    <p:sldLayoutId id="2147484291" r:id="rId11"/>
    <p:sldLayoutId id="2147484292" r:id="rId12"/>
    <p:sldLayoutId id="2147484293" r:id="rId13"/>
    <p:sldLayoutId id="2147484294" r:id="rId14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</a:defRPr>
      </a:lvl5pPr>
      <a:lvl6pPr marL="406405"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</a:defRPr>
      </a:lvl6pPr>
      <a:lvl7pPr marL="812810"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</a:defRPr>
      </a:lvl7pPr>
      <a:lvl8pPr marL="1219215"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</a:defRPr>
      </a:lvl8pPr>
      <a:lvl9pPr marL="1625620"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</a:defRPr>
      </a:lvl9pPr>
    </p:titleStyle>
    <p:bodyStyle>
      <a:lvl1pPr marL="304804" indent="-304804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844">
          <a:solidFill>
            <a:schemeClr val="tx1"/>
          </a:solidFill>
          <a:latin typeface="+mn-lt"/>
          <a:ea typeface="+mn-ea"/>
          <a:cs typeface="+mn-cs"/>
        </a:defRPr>
      </a:lvl1pPr>
      <a:lvl2pPr marL="660408" indent="-254003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89">
          <a:solidFill>
            <a:schemeClr val="tx1"/>
          </a:solidFill>
          <a:latin typeface="+mn-lt"/>
        </a:defRPr>
      </a:lvl2pPr>
      <a:lvl3pPr marL="1016013" indent="-203203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133">
          <a:solidFill>
            <a:schemeClr val="tx1"/>
          </a:solidFill>
          <a:latin typeface="+mn-lt"/>
        </a:defRPr>
      </a:lvl3pPr>
      <a:lvl4pPr marL="1422418" indent="-203203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778">
          <a:solidFill>
            <a:schemeClr val="tx1"/>
          </a:solidFill>
          <a:latin typeface="+mn-lt"/>
        </a:defRPr>
      </a:lvl4pPr>
      <a:lvl5pPr marL="1828823" indent="-203203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778">
          <a:solidFill>
            <a:schemeClr val="tx1"/>
          </a:solidFill>
          <a:latin typeface="+mn-lt"/>
        </a:defRPr>
      </a:lvl5pPr>
      <a:lvl6pPr marL="2235228" indent="-203203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778">
          <a:solidFill>
            <a:schemeClr val="tx1"/>
          </a:solidFill>
          <a:latin typeface="+mn-lt"/>
        </a:defRPr>
      </a:lvl6pPr>
      <a:lvl7pPr marL="2641633" indent="-203203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778">
          <a:solidFill>
            <a:schemeClr val="tx1"/>
          </a:solidFill>
          <a:latin typeface="+mn-lt"/>
        </a:defRPr>
      </a:lvl7pPr>
      <a:lvl8pPr marL="3048038" indent="-203203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778">
          <a:solidFill>
            <a:schemeClr val="tx1"/>
          </a:solidFill>
          <a:latin typeface="+mn-lt"/>
        </a:defRPr>
      </a:lvl8pPr>
      <a:lvl9pPr marL="3454443" indent="-203203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778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  <a:endParaRPr lang="en-GB" altLang="de-DE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14350" y="1600206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endParaRPr lang="en-GB" alt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14350" y="6356385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D15499-6CCA-47D7-A384-F958FA81C01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14725" y="6356385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372350" y="6356385"/>
            <a:ext cx="24003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DF3EFC9-1045-4621-B904-6165A01133F7}" type="slidenum">
              <a:rPr lang="en-GB" altLang="de-DE">
                <a:latin typeface="Calibri"/>
                <a:cs typeface="Arial" charset="0"/>
              </a:rPr>
              <a:pPr>
                <a:defRPr/>
              </a:pPr>
              <a:t>‹Nr.›</a:t>
            </a:fld>
            <a:endParaRPr lang="en-GB" altLang="de-DE"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89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6" r:id="rId1"/>
    <p:sldLayoutId id="2147484297" r:id="rId2"/>
    <p:sldLayoutId id="2147484298" r:id="rId3"/>
    <p:sldLayoutId id="2147484299" r:id="rId4"/>
    <p:sldLayoutId id="2147484300" r:id="rId5"/>
    <p:sldLayoutId id="2147484301" r:id="rId6"/>
    <p:sldLayoutId id="2147484302" r:id="rId7"/>
    <p:sldLayoutId id="2147484303" r:id="rId8"/>
    <p:sldLayoutId id="2147484304" r:id="rId9"/>
    <p:sldLayoutId id="2147484305" r:id="rId10"/>
    <p:sldLayoutId id="21474843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  <a:endParaRPr lang="en-GB" altLang="de-DE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14350" y="1600206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endParaRPr lang="en-GB" alt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14350" y="6356357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D15499-6CCA-47D7-A384-F958FA81C01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14725" y="6356357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372350" y="6356357"/>
            <a:ext cx="24003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DF3EFC9-1045-4621-B904-6165A01133F7}" type="slidenum">
              <a:rPr lang="en-GB" altLang="de-DE">
                <a:latin typeface="Calibri"/>
                <a:cs typeface="Arial" charset="0"/>
              </a:rPr>
              <a:pPr>
                <a:defRPr/>
              </a:pPr>
              <a:t>‹Nr.›</a:t>
            </a:fld>
            <a:endParaRPr lang="en-GB" altLang="de-DE"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26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  <p:sldLayoutId id="2147484309" r:id="rId2"/>
    <p:sldLayoutId id="2147484310" r:id="rId3"/>
    <p:sldLayoutId id="2147484311" r:id="rId4"/>
    <p:sldLayoutId id="2147484312" r:id="rId5"/>
    <p:sldLayoutId id="2147484313" r:id="rId6"/>
    <p:sldLayoutId id="2147484314" r:id="rId7"/>
    <p:sldLayoutId id="2147484315" r:id="rId8"/>
    <p:sldLayoutId id="2147484316" r:id="rId9"/>
    <p:sldLayoutId id="2147484317" r:id="rId10"/>
    <p:sldLayoutId id="21474843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Relationship Id="rId5" Type="http://schemas.microsoft.com/office/2007/relationships/hdphoto" Target="../media/hdphoto9.wdp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9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Text Box 2"/>
          <p:cNvSpPr txBox="1">
            <a:spLocks noChangeArrowheads="1"/>
          </p:cNvSpPr>
          <p:nvPr/>
        </p:nvSpPr>
        <p:spPr bwMode="auto">
          <a:xfrm>
            <a:off x="318964" y="1730728"/>
            <a:ext cx="959040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de-DE" b="1" dirty="0">
                <a:solidFill>
                  <a:srgbClr val="0000FF"/>
                </a:solidFill>
                <a:latin typeface="Arial" pitchFamily="34" charset="0"/>
              </a:rPr>
              <a:t>Personalisiertes Vorgehen im Bereich des Lymphabflusses</a:t>
            </a:r>
          </a:p>
          <a:p>
            <a:pPr algn="ctr" eaLnBrk="1" hangingPunct="1"/>
            <a:endParaRPr lang="de-DE" sz="3600" b="1" dirty="0">
              <a:solidFill>
                <a:srgbClr val="0000FF"/>
              </a:solidFill>
              <a:latin typeface="Arial" pitchFamily="34" charset="0"/>
            </a:endParaRPr>
          </a:p>
          <a:p>
            <a:pPr algn="ctr" eaLnBrk="1" hangingPunct="1"/>
            <a:r>
              <a:rPr lang="de-DE" sz="3600" b="1" dirty="0">
                <a:solidFill>
                  <a:srgbClr val="0000FF"/>
                </a:solidFill>
                <a:latin typeface="Arial" pitchFamily="34" charset="0"/>
              </a:rPr>
              <a:t>Update Bestrahlung</a:t>
            </a:r>
          </a:p>
        </p:txBody>
      </p:sp>
      <p:sp>
        <p:nvSpPr>
          <p:cNvPr id="823299" name="Text Box 3"/>
          <p:cNvSpPr txBox="1">
            <a:spLocks noChangeArrowheads="1"/>
          </p:cNvSpPr>
          <p:nvPr/>
        </p:nvSpPr>
        <p:spPr bwMode="auto">
          <a:xfrm>
            <a:off x="1188236" y="4034256"/>
            <a:ext cx="758733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endParaRPr lang="de-DE" sz="2800" dirty="0">
              <a:solidFill>
                <a:schemeClr val="bg1"/>
              </a:solidFill>
              <a:latin typeface="Arial" pitchFamily="34" charset="0"/>
            </a:endParaRPr>
          </a:p>
          <a:p>
            <a:pPr algn="ctr" eaLnBrk="1" hangingPunct="1"/>
            <a:r>
              <a:rPr lang="de-DE" sz="2800" dirty="0">
                <a:solidFill>
                  <a:schemeClr val="bg1"/>
                </a:solidFill>
                <a:latin typeface="Arial" pitchFamily="34" charset="0"/>
              </a:rPr>
              <a:t>Wilfried Budach</a:t>
            </a:r>
          </a:p>
          <a:p>
            <a:pPr algn="ctr" eaLnBrk="1" hangingPunct="1"/>
            <a:endParaRPr lang="de-DE" sz="2800" dirty="0">
              <a:solidFill>
                <a:schemeClr val="bg1"/>
              </a:solidFill>
              <a:latin typeface="Arial" pitchFamily="34" charset="0"/>
            </a:endParaRPr>
          </a:p>
          <a:p>
            <a:pPr algn="ctr" eaLnBrk="1" hangingPunct="1"/>
            <a:r>
              <a:rPr lang="de-DE" sz="2800" dirty="0">
                <a:solidFill>
                  <a:schemeClr val="bg1"/>
                </a:solidFill>
                <a:latin typeface="Arial" pitchFamily="34" charset="0"/>
              </a:rPr>
              <a:t>Klinik für Strahlentherapie und Radioonkologie</a:t>
            </a:r>
          </a:p>
          <a:p>
            <a:pPr algn="ctr" eaLnBrk="1" hangingPunct="1"/>
            <a:r>
              <a:rPr lang="de-DE" sz="2800" dirty="0">
                <a:solidFill>
                  <a:schemeClr val="bg1"/>
                </a:solidFill>
                <a:latin typeface="Arial" pitchFamily="34" charset="0"/>
              </a:rPr>
              <a:t>Universitätsklinikum Düsseldorf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92" y="21802"/>
            <a:ext cx="5521134" cy="103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536" y="39932"/>
            <a:ext cx="3456543" cy="94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131" y="21802"/>
            <a:ext cx="1304557" cy="108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96" y="1196752"/>
            <a:ext cx="9427912" cy="4277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457227" y="116632"/>
            <a:ext cx="91540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>
                <a:solidFill>
                  <a:srgbClr val="0000FF"/>
                </a:solidFill>
                <a:latin typeface="Arial" charset="0"/>
              </a:rPr>
              <a:t>Frensh</a:t>
            </a:r>
            <a:r>
              <a:rPr lang="en-US" sz="1800" b="1" dirty="0">
                <a:solidFill>
                  <a:srgbClr val="0000FF"/>
                </a:solidFill>
                <a:latin typeface="Arial" charset="0"/>
              </a:rPr>
              <a:t> trial: chest wall + </a:t>
            </a:r>
            <a:r>
              <a:rPr lang="en-US" sz="1800" b="1" dirty="0" err="1">
                <a:solidFill>
                  <a:srgbClr val="0000FF"/>
                </a:solidFill>
                <a:latin typeface="Arial" charset="0"/>
              </a:rPr>
              <a:t>supraclav</a:t>
            </a:r>
            <a:r>
              <a:rPr lang="en-US" sz="1800" b="1" dirty="0">
                <a:solidFill>
                  <a:srgbClr val="0000FF"/>
                </a:solidFill>
                <a:latin typeface="Arial" charset="0"/>
              </a:rPr>
              <a:t>.-RT +/- IMC (random)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115608" y="6237312"/>
            <a:ext cx="3335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Hennequin</a:t>
            </a:r>
            <a:r>
              <a:rPr lang="en-US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IJROBP 2013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171400" y="620688"/>
            <a:ext cx="2655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y. overall survival [%]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933168" y="5589255"/>
            <a:ext cx="1334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IMC RT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IMC RT</a:t>
            </a:r>
            <a:endParaRPr lang="en-US" sz="1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069" y="5589240"/>
            <a:ext cx="664369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miley 7"/>
          <p:cNvSpPr/>
          <p:nvPr/>
        </p:nvSpPr>
        <p:spPr bwMode="auto">
          <a:xfrm>
            <a:off x="8302851" y="1628800"/>
            <a:ext cx="324036" cy="288032"/>
          </a:xfrm>
          <a:prstGeom prst="smileyFace">
            <a:avLst/>
          </a:prstGeom>
          <a:solidFill>
            <a:srgbClr val="00CC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Smiley 13"/>
          <p:cNvSpPr/>
          <p:nvPr/>
        </p:nvSpPr>
        <p:spPr bwMode="auto">
          <a:xfrm>
            <a:off x="8302851" y="2276872"/>
            <a:ext cx="324036" cy="288032"/>
          </a:xfrm>
          <a:prstGeom prst="smileyFace">
            <a:avLst/>
          </a:prstGeom>
          <a:solidFill>
            <a:srgbClr val="00CC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Smiley 14"/>
          <p:cNvSpPr/>
          <p:nvPr/>
        </p:nvSpPr>
        <p:spPr bwMode="auto">
          <a:xfrm>
            <a:off x="8302851" y="2852936"/>
            <a:ext cx="324036" cy="288032"/>
          </a:xfrm>
          <a:prstGeom prst="smileyFace">
            <a:avLst/>
          </a:prstGeom>
          <a:solidFill>
            <a:srgbClr val="00CC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Smiley 15"/>
          <p:cNvSpPr/>
          <p:nvPr/>
        </p:nvSpPr>
        <p:spPr bwMode="auto">
          <a:xfrm>
            <a:off x="8302851" y="3429000"/>
            <a:ext cx="324036" cy="288032"/>
          </a:xfrm>
          <a:prstGeom prst="smileyFace">
            <a:avLst/>
          </a:prstGeom>
          <a:solidFill>
            <a:srgbClr val="00CC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Geschweifte Klammer rechts 8"/>
          <p:cNvSpPr/>
          <p:nvPr/>
        </p:nvSpPr>
        <p:spPr bwMode="auto">
          <a:xfrm>
            <a:off x="9100694" y="1556792"/>
            <a:ext cx="417292" cy="2232248"/>
          </a:xfrm>
          <a:prstGeom prst="rightBrace">
            <a:avLst/>
          </a:prstGeom>
          <a:solidFill>
            <a:schemeClr val="tx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9517996" y="251042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pN1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8626887" y="1609057"/>
            <a:ext cx="548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400" dirty="0">
                <a:solidFill>
                  <a:srgbClr val="000099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+5%</a:t>
            </a:r>
            <a:endParaRPr lang="en-US" sz="1800" dirty="0">
              <a:solidFill>
                <a:srgbClr val="000099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8576833" y="2257142"/>
            <a:ext cx="548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400" dirty="0">
                <a:solidFill>
                  <a:srgbClr val="000099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+3%</a:t>
            </a:r>
            <a:endParaRPr lang="en-US" sz="1800" dirty="0">
              <a:solidFill>
                <a:srgbClr val="000099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8576843" y="2833206"/>
            <a:ext cx="697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400" dirty="0">
                <a:solidFill>
                  <a:srgbClr val="000099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+6.5%</a:t>
            </a:r>
            <a:endParaRPr lang="en-US" sz="1800" dirty="0">
              <a:solidFill>
                <a:srgbClr val="000099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8571147" y="3429003"/>
            <a:ext cx="697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400" dirty="0">
                <a:solidFill>
                  <a:srgbClr val="000099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+7.2%</a:t>
            </a:r>
            <a:endParaRPr lang="en-US" sz="1800" dirty="0">
              <a:solidFill>
                <a:srgbClr val="000099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761794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356674"/>
            <a:ext cx="10272458" cy="612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14"/>
          <p:cNvSpPr txBox="1">
            <a:spLocks noChangeArrowheads="1"/>
          </p:cNvSpPr>
          <p:nvPr/>
        </p:nvSpPr>
        <p:spPr bwMode="auto">
          <a:xfrm>
            <a:off x="463550" y="612775"/>
            <a:ext cx="9429750" cy="885755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778" b="1" dirty="0">
                <a:solidFill>
                  <a:srgbClr val="FF0000"/>
                </a:solidFill>
                <a:latin typeface="Arial" charset="0"/>
              </a:rPr>
              <a:t>MA.20 trial: breast RT vs. breast RT + </a:t>
            </a:r>
            <a:r>
              <a:rPr lang="en-US" sz="1778" b="1" dirty="0" err="1">
                <a:solidFill>
                  <a:srgbClr val="FF0000"/>
                </a:solidFill>
                <a:latin typeface="Arial" charset="0"/>
              </a:rPr>
              <a:t>axillary</a:t>
            </a:r>
            <a:r>
              <a:rPr lang="en-US" sz="1778" b="1" dirty="0">
                <a:solidFill>
                  <a:srgbClr val="FF0000"/>
                </a:solidFill>
                <a:latin typeface="Arial" charset="0"/>
              </a:rPr>
              <a:t>/</a:t>
            </a:r>
            <a:r>
              <a:rPr lang="en-US" sz="1778" b="1" dirty="0" err="1">
                <a:solidFill>
                  <a:srgbClr val="FF0000"/>
                </a:solidFill>
                <a:latin typeface="Arial" charset="0"/>
              </a:rPr>
              <a:t>supraclavI</a:t>
            </a:r>
            <a:r>
              <a:rPr lang="en-US" sz="1778" b="1" dirty="0">
                <a:solidFill>
                  <a:srgbClr val="FF0000"/>
                </a:solidFill>
                <a:latin typeface="Arial" charset="0"/>
              </a:rPr>
              <a:t> IMC RT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778" b="1" dirty="0">
              <a:solidFill>
                <a:srgbClr val="FF0000"/>
              </a:solidFill>
              <a:latin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006766" y="5861284"/>
            <a:ext cx="25064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6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Whelan</a:t>
            </a:r>
            <a:r>
              <a:rPr lang="de-DE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et al. ASCO 2011</a:t>
            </a:r>
          </a:p>
        </p:txBody>
      </p:sp>
    </p:spTree>
    <p:extLst>
      <p:ext uri="{BB962C8B-B14F-4D97-AF65-F5344CB8AC3E}">
        <p14:creationId xmlns:p14="http://schemas.microsoft.com/office/powerpoint/2010/main" val="4273851109"/>
      </p:ext>
    </p:ext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54" y="859009"/>
            <a:ext cx="3723150" cy="259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545" y="697678"/>
            <a:ext cx="3416058" cy="292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175" y="3780921"/>
            <a:ext cx="3069435" cy="266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797" y="4186890"/>
            <a:ext cx="1904439" cy="2020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543" y="4226594"/>
            <a:ext cx="1978257" cy="201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444978" y="211171"/>
            <a:ext cx="91540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FF"/>
                </a:solidFill>
                <a:latin typeface="Arial" charset="0"/>
              </a:rPr>
              <a:t>MA.20 trial: breast RT vs. breast RT + axillary/</a:t>
            </a:r>
            <a:r>
              <a:rPr lang="en-US" sz="1800" b="1" dirty="0" err="1">
                <a:solidFill>
                  <a:srgbClr val="0000FF"/>
                </a:solidFill>
                <a:latin typeface="Arial" charset="0"/>
              </a:rPr>
              <a:t>supraclav</a:t>
            </a:r>
            <a:r>
              <a:rPr lang="en-US" sz="1800" b="1" dirty="0">
                <a:solidFill>
                  <a:srgbClr val="0000FF"/>
                </a:solidFill>
                <a:latin typeface="Arial" charset="0"/>
              </a:rPr>
              <a:t>/IMC RT</a:t>
            </a:r>
          </a:p>
        </p:txBody>
      </p:sp>
    </p:spTree>
    <p:extLst>
      <p:ext uri="{BB962C8B-B14F-4D97-AF65-F5344CB8AC3E}">
        <p14:creationId xmlns:p14="http://schemas.microsoft.com/office/powerpoint/2010/main" val="475216634"/>
      </p:ext>
    </p:extLst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059" y="692696"/>
            <a:ext cx="8181909" cy="547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168725" y="6442698"/>
            <a:ext cx="25106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6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Whelan</a:t>
            </a:r>
            <a:r>
              <a:rPr lang="de-DE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et al. NEJM 2015</a:t>
            </a:r>
          </a:p>
        </p:txBody>
      </p:sp>
      <p:sp>
        <p:nvSpPr>
          <p:cNvPr id="6" name="Rechteck 5"/>
          <p:cNvSpPr/>
          <p:nvPr/>
        </p:nvSpPr>
        <p:spPr>
          <a:xfrm>
            <a:off x="444978" y="116632"/>
            <a:ext cx="91540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FF"/>
                </a:solidFill>
                <a:latin typeface="Arial" charset="0"/>
              </a:rPr>
              <a:t>MA.20 trial: breast RT vs. breast RT + axillary/</a:t>
            </a:r>
            <a:r>
              <a:rPr lang="en-US" sz="1800" b="1" dirty="0" err="1">
                <a:solidFill>
                  <a:srgbClr val="0000FF"/>
                </a:solidFill>
                <a:latin typeface="Arial" charset="0"/>
              </a:rPr>
              <a:t>supraclav</a:t>
            </a:r>
            <a:r>
              <a:rPr lang="en-US" sz="1800" b="1" dirty="0">
                <a:solidFill>
                  <a:srgbClr val="0000FF"/>
                </a:solidFill>
                <a:latin typeface="Arial" charset="0"/>
              </a:rPr>
              <a:t>/IMC RT</a:t>
            </a:r>
          </a:p>
        </p:txBody>
      </p:sp>
    </p:spTree>
    <p:extLst>
      <p:ext uri="{BB962C8B-B14F-4D97-AF65-F5344CB8AC3E}">
        <p14:creationId xmlns:p14="http://schemas.microsoft.com/office/powerpoint/2010/main" val="3353020432"/>
      </p:ext>
    </p:extLst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14" y="1196755"/>
            <a:ext cx="9526191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444978" y="116632"/>
            <a:ext cx="91540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FF"/>
                </a:solidFill>
                <a:latin typeface="Arial" charset="0"/>
              </a:rPr>
              <a:t>MA.20 trial: breast RT vs. breast RT + axillary/</a:t>
            </a:r>
            <a:r>
              <a:rPr lang="en-US" sz="1800" b="1" dirty="0" err="1">
                <a:solidFill>
                  <a:srgbClr val="0000FF"/>
                </a:solidFill>
                <a:latin typeface="Arial" charset="0"/>
              </a:rPr>
              <a:t>supraclav</a:t>
            </a:r>
            <a:r>
              <a:rPr lang="en-US" sz="1800" b="1" dirty="0">
                <a:solidFill>
                  <a:srgbClr val="0000FF"/>
                </a:solidFill>
                <a:latin typeface="Arial" charset="0"/>
              </a:rPr>
              <a:t>/IMC RT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168725" y="6442698"/>
            <a:ext cx="25106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6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Whelan</a:t>
            </a:r>
            <a:r>
              <a:rPr lang="de-DE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et al. NEJM 2015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171392" y="655278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r>
              <a:rPr lang="de-DE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Free </a:t>
            </a:r>
            <a:r>
              <a:rPr lang="de-DE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Survival</a:t>
            </a:r>
            <a:endParaRPr lang="en-US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444984" y="3429000"/>
            <a:ext cx="9461618" cy="1152128"/>
          </a:xfrm>
          <a:prstGeom prst="rect">
            <a:avLst/>
          </a:prstGeom>
          <a:solidFill>
            <a:srgbClr val="FF0000">
              <a:alpha val="16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653043" y="3491716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711453" y="406778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79004" y="6156012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= absolute </a:t>
            </a:r>
            <a:r>
              <a:rPr lang="de-DE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</a:t>
            </a:r>
            <a:r>
              <a:rPr lang="de-DE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+6%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055821"/>
      </p:ext>
    </p:extLst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1"/>
            <a:ext cx="10287000" cy="6096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655670" y="5733315"/>
            <a:ext cx="319286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33">
                <a:solidFill>
                  <a:srgbClr val="000099">
                    <a:lumMod val="60000"/>
                    <a:lumOff val="40000"/>
                  </a:srgbClr>
                </a:solidFill>
                <a:latin typeface="Arial" pitchFamily="34" charset="0"/>
                <a:cs typeface="Arial" pitchFamily="34" charset="0"/>
              </a:rPr>
              <a:t>ECCO, Amsterdam 2013</a:t>
            </a:r>
            <a:endParaRPr lang="en-GB" sz="2133">
              <a:solidFill>
                <a:srgbClr val="000099">
                  <a:lumMod val="60000"/>
                  <a:lumOff val="4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207300"/>
      </p:ext>
    </p:extLst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69" y="1628804"/>
            <a:ext cx="4080479" cy="393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066" y="1628804"/>
            <a:ext cx="5509974" cy="393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606996" y="188640"/>
            <a:ext cx="91540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FF"/>
                </a:solidFill>
                <a:latin typeface="Arial" charset="0"/>
              </a:rPr>
              <a:t>EORTC 22922/ trial: breast RT vs. breast RT + axillary/</a:t>
            </a:r>
            <a:r>
              <a:rPr lang="en-US" sz="1800" b="1" dirty="0" err="1">
                <a:solidFill>
                  <a:srgbClr val="0000FF"/>
                </a:solidFill>
                <a:latin typeface="Arial" charset="0"/>
              </a:rPr>
              <a:t>supraclav</a:t>
            </a:r>
            <a:r>
              <a:rPr lang="en-US" sz="1800" b="1" dirty="0">
                <a:solidFill>
                  <a:srgbClr val="0000FF"/>
                </a:solidFill>
                <a:latin typeface="Arial" charset="0"/>
              </a:rPr>
              <a:t>/IMC RT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719569" y="6232086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Lievens</a:t>
            </a:r>
            <a:r>
              <a:rPr lang="en-US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en-US" sz="1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Radiother</a:t>
            </a:r>
            <a:r>
              <a:rPr lang="en-US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Oncol</a:t>
            </a:r>
            <a:r>
              <a:rPr lang="en-US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2001</a:t>
            </a:r>
          </a:p>
        </p:txBody>
      </p:sp>
    </p:spTree>
    <p:extLst>
      <p:ext uri="{BB962C8B-B14F-4D97-AF65-F5344CB8AC3E}">
        <p14:creationId xmlns:p14="http://schemas.microsoft.com/office/powerpoint/2010/main" val="1443307938"/>
      </p:ext>
    </p:extLst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8" y="764704"/>
            <a:ext cx="4698522" cy="541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897" y="705499"/>
            <a:ext cx="3730829" cy="560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606996" y="188640"/>
            <a:ext cx="91540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FF"/>
                </a:solidFill>
                <a:latin typeface="Arial" charset="0"/>
              </a:rPr>
              <a:t>EORTC 22922/ trial: breast RT vs. breast RT + axillary/</a:t>
            </a:r>
            <a:r>
              <a:rPr lang="en-US" sz="1800" b="1" dirty="0" err="1">
                <a:solidFill>
                  <a:srgbClr val="0000FF"/>
                </a:solidFill>
                <a:latin typeface="Arial" charset="0"/>
              </a:rPr>
              <a:t>supraclav</a:t>
            </a:r>
            <a:r>
              <a:rPr lang="en-US" sz="1800" b="1" dirty="0">
                <a:solidFill>
                  <a:srgbClr val="0000FF"/>
                </a:solidFill>
                <a:latin typeface="Arial" charset="0"/>
              </a:rPr>
              <a:t>/IMC RT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006707" y="6402814"/>
            <a:ext cx="2808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6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Poortmans</a:t>
            </a:r>
            <a:r>
              <a:rPr lang="de-DE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et al. NEJM 2015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903150" y="148478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DMFS</a:t>
            </a:r>
            <a:endParaRPr lang="en-US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677530" y="4355812"/>
            <a:ext cx="1737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</a:t>
            </a:r>
            <a:r>
              <a:rPr lang="de-DE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Survival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277638" y="148478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DFS</a:t>
            </a:r>
            <a:endParaRPr lang="en-US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347628" y="3861048"/>
            <a:ext cx="248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Breast</a:t>
            </a:r>
            <a:r>
              <a:rPr lang="de-DE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Cancer </a:t>
            </a:r>
            <a:r>
              <a:rPr lang="de-DE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Mortality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038191"/>
      </p:ext>
    </p:extLst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01" y="1628800"/>
            <a:ext cx="9166114" cy="365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606996" y="188640"/>
            <a:ext cx="91540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FF"/>
                </a:solidFill>
                <a:latin typeface="Arial" charset="0"/>
              </a:rPr>
              <a:t>EORTC 22922/ trial: breast RT vs. breast RT + axillary/</a:t>
            </a:r>
            <a:r>
              <a:rPr lang="en-US" sz="1800" b="1" dirty="0" err="1">
                <a:solidFill>
                  <a:srgbClr val="0000FF"/>
                </a:solidFill>
                <a:latin typeface="Arial" charset="0"/>
              </a:rPr>
              <a:t>supraclav</a:t>
            </a:r>
            <a:r>
              <a:rPr lang="en-US" sz="1800" b="1" dirty="0">
                <a:solidFill>
                  <a:srgbClr val="0000FF"/>
                </a:solidFill>
                <a:latin typeface="Arial" charset="0"/>
              </a:rPr>
              <a:t>/IMC RT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006707" y="6402814"/>
            <a:ext cx="2808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6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Poortmans</a:t>
            </a:r>
            <a:r>
              <a:rPr lang="de-DE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et al. NEJM 2015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308185" y="935408"/>
            <a:ext cx="5527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End Point: Overall </a:t>
            </a:r>
            <a:r>
              <a:rPr lang="de-DE" sz="1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Survival</a:t>
            </a:r>
            <a:endParaRPr lang="de-DE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79004" y="6156012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= absolute </a:t>
            </a:r>
            <a:r>
              <a:rPr lang="de-DE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</a:t>
            </a:r>
            <a:r>
              <a:rPr lang="de-DE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+5%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6727676" y="3039353"/>
            <a:ext cx="304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08203"/>
      </p:ext>
    </p:extLst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20" y="1577748"/>
            <a:ext cx="4536504" cy="464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952" y="404668"/>
            <a:ext cx="3932101" cy="304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607" y="3600041"/>
            <a:ext cx="3960440" cy="30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102944" y="188662"/>
            <a:ext cx="619268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rgbClr val="00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Population </a:t>
            </a:r>
            <a:r>
              <a:rPr lang="de-DE" sz="1800" b="1" dirty="0" err="1">
                <a:solidFill>
                  <a:srgbClr val="00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based</a:t>
            </a:r>
            <a:r>
              <a:rPr lang="de-DE" sz="1800" b="1" dirty="0">
                <a:solidFill>
                  <a:srgbClr val="00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rgbClr val="00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Danish</a:t>
            </a:r>
            <a:r>
              <a:rPr lang="de-DE" sz="1800" b="1" dirty="0">
                <a:solidFill>
                  <a:srgbClr val="00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rgbClr val="00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breast</a:t>
            </a:r>
            <a:r>
              <a:rPr lang="de-DE" sz="1800" b="1" dirty="0">
                <a:solidFill>
                  <a:srgbClr val="00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rgbClr val="00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cancer</a:t>
            </a:r>
            <a:r>
              <a:rPr lang="de-DE" sz="1800" b="1" dirty="0">
                <a:solidFill>
                  <a:srgbClr val="00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rgbClr val="00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cohort</a:t>
            </a:r>
            <a:r>
              <a:rPr lang="de-DE" sz="1800" b="1" dirty="0">
                <a:solidFill>
                  <a:srgbClr val="00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rgbClr val="00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trial</a:t>
            </a:r>
            <a:r>
              <a:rPr lang="de-DE" sz="1800" b="1" dirty="0">
                <a:solidFill>
                  <a:srgbClr val="00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 N+, &lt;70 y. </a:t>
            </a:r>
          </a:p>
          <a:p>
            <a:pPr>
              <a:spcBef>
                <a:spcPts val="600"/>
              </a:spcBef>
            </a:pPr>
            <a:r>
              <a:rPr lang="de-DE" sz="1800" b="1" dirty="0" err="1">
                <a:solidFill>
                  <a:srgbClr val="009999"/>
                </a:solidFill>
                <a:latin typeface="Arial Narrow" pitchFamily="34" charset="0"/>
              </a:rPr>
              <a:t>Whole</a:t>
            </a:r>
            <a:r>
              <a:rPr lang="de-DE" sz="1800" b="1" dirty="0">
                <a:solidFill>
                  <a:srgbClr val="009999"/>
                </a:solidFill>
                <a:latin typeface="Arial Narrow" pitchFamily="34" charset="0"/>
              </a:rPr>
              <a:t> </a:t>
            </a:r>
            <a:r>
              <a:rPr lang="de-DE" sz="1800" b="1" dirty="0" err="1">
                <a:solidFill>
                  <a:srgbClr val="009999"/>
                </a:solidFill>
                <a:latin typeface="Arial Narrow" pitchFamily="34" charset="0"/>
              </a:rPr>
              <a:t>breast</a:t>
            </a:r>
            <a:r>
              <a:rPr lang="de-DE" sz="1800" b="1" dirty="0">
                <a:solidFill>
                  <a:srgbClr val="009999"/>
                </a:solidFill>
                <a:latin typeface="Arial Narrow" pitchFamily="34" charset="0"/>
              </a:rPr>
              <a:t> (WBI)/</a:t>
            </a:r>
            <a:r>
              <a:rPr lang="de-DE" sz="1800" b="1" dirty="0" err="1">
                <a:solidFill>
                  <a:srgbClr val="009999"/>
                </a:solidFill>
                <a:latin typeface="Arial Narrow" pitchFamily="34" charset="0"/>
              </a:rPr>
              <a:t>chest</a:t>
            </a:r>
            <a:r>
              <a:rPr lang="de-DE" sz="1800" b="1" dirty="0">
                <a:solidFill>
                  <a:srgbClr val="009999"/>
                </a:solidFill>
                <a:latin typeface="Arial Narrow" pitchFamily="34" charset="0"/>
              </a:rPr>
              <a:t> wall (CWI) RT + </a:t>
            </a:r>
            <a:r>
              <a:rPr lang="de-DE" sz="1800" b="1" dirty="0" err="1">
                <a:solidFill>
                  <a:srgbClr val="009999"/>
                </a:solidFill>
                <a:latin typeface="Arial Narrow" pitchFamily="34" charset="0"/>
              </a:rPr>
              <a:t>supra</a:t>
            </a:r>
            <a:r>
              <a:rPr lang="de-DE" sz="1800" b="1" dirty="0">
                <a:solidFill>
                  <a:srgbClr val="009999"/>
                </a:solidFill>
                <a:latin typeface="Arial Narrow" pitchFamily="34" charset="0"/>
              </a:rPr>
              <a:t>/</a:t>
            </a:r>
            <a:r>
              <a:rPr lang="de-DE" sz="1800" b="1" dirty="0" err="1">
                <a:solidFill>
                  <a:srgbClr val="009999"/>
                </a:solidFill>
                <a:latin typeface="Arial Narrow" pitchFamily="34" charset="0"/>
              </a:rPr>
              <a:t>infracalv</a:t>
            </a:r>
            <a:r>
              <a:rPr lang="de-DE" sz="1800" b="1" dirty="0">
                <a:solidFill>
                  <a:srgbClr val="009999"/>
                </a:solidFill>
                <a:latin typeface="Arial Narrow" pitchFamily="34" charset="0"/>
              </a:rPr>
              <a:t>. RT</a:t>
            </a:r>
          </a:p>
          <a:p>
            <a:r>
              <a:rPr lang="de-DE" sz="1800" b="1" dirty="0">
                <a:solidFill>
                  <a:srgbClr val="009999"/>
                </a:solidFill>
                <a:latin typeface="Arial Narrow" pitchFamily="34" charset="0"/>
              </a:rPr>
              <a:t>vs. </a:t>
            </a:r>
          </a:p>
          <a:p>
            <a:r>
              <a:rPr lang="de-DE" sz="1800" b="1" dirty="0">
                <a:solidFill>
                  <a:srgbClr val="009999"/>
                </a:solidFill>
                <a:latin typeface="Arial Narrow" pitchFamily="34" charset="0"/>
              </a:rPr>
              <a:t>WBI/CWI + </a:t>
            </a:r>
            <a:r>
              <a:rPr lang="de-DE" sz="1800" b="1" dirty="0" err="1">
                <a:solidFill>
                  <a:srgbClr val="009999"/>
                </a:solidFill>
                <a:latin typeface="Arial Narrow" pitchFamily="34" charset="0"/>
              </a:rPr>
              <a:t>supra</a:t>
            </a:r>
            <a:r>
              <a:rPr lang="de-DE" sz="1800" b="1" dirty="0">
                <a:solidFill>
                  <a:srgbClr val="009999"/>
                </a:solidFill>
                <a:latin typeface="Arial Narrow" pitchFamily="34" charset="0"/>
              </a:rPr>
              <a:t>/</a:t>
            </a:r>
            <a:r>
              <a:rPr lang="de-DE" sz="1800" b="1" dirty="0" err="1">
                <a:solidFill>
                  <a:srgbClr val="009999"/>
                </a:solidFill>
                <a:latin typeface="Arial Narrow" pitchFamily="34" charset="0"/>
              </a:rPr>
              <a:t>infracalv</a:t>
            </a:r>
            <a:r>
              <a:rPr lang="de-DE" sz="1800" b="1" dirty="0">
                <a:solidFill>
                  <a:srgbClr val="009999"/>
                </a:solidFill>
                <a:latin typeface="Arial Narrow" pitchFamily="34" charset="0"/>
              </a:rPr>
              <a:t>. RT </a:t>
            </a:r>
            <a:r>
              <a:rPr lang="de-DE" sz="1800" b="1" dirty="0">
                <a:solidFill>
                  <a:srgbClr val="FF0000"/>
                </a:solidFill>
                <a:latin typeface="Arial Narrow" pitchFamily="34" charset="0"/>
              </a:rPr>
              <a:t>+ internal </a:t>
            </a:r>
            <a:r>
              <a:rPr lang="de-DE" sz="1800" b="1" dirty="0" err="1">
                <a:solidFill>
                  <a:srgbClr val="FF0000"/>
                </a:solidFill>
                <a:latin typeface="Arial Narrow" pitchFamily="34" charset="0"/>
              </a:rPr>
              <a:t>mammary</a:t>
            </a:r>
            <a:r>
              <a:rPr lang="de-DE" sz="18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de-DE" sz="1800" b="1" dirty="0" err="1">
                <a:solidFill>
                  <a:srgbClr val="FF0000"/>
                </a:solidFill>
                <a:latin typeface="Arial Narrow" pitchFamily="34" charset="0"/>
              </a:rPr>
              <a:t>chain</a:t>
            </a:r>
            <a:r>
              <a:rPr lang="de-DE" sz="1800" b="1" dirty="0">
                <a:solidFill>
                  <a:srgbClr val="FF0000"/>
                </a:solidFill>
                <a:latin typeface="Arial Narrow" pitchFamily="34" charset="0"/>
              </a:rPr>
              <a:t> RT (IMC)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039056" y="6325289"/>
            <a:ext cx="2975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Thorsen</a:t>
            </a:r>
            <a:r>
              <a:rPr lang="en-US" sz="20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JCO 2015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807804" y="33265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Survival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8167850" y="3717032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DMFS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9372875" y="847746"/>
            <a:ext cx="667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+2.7% </a:t>
            </a:r>
            <a:endParaRPr lang="en-US" sz="1200" b="1" dirty="0">
              <a:solidFill>
                <a:schemeClr val="bg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565372" y="1916832"/>
            <a:ext cx="11785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de-DE" sz="9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b="1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sided</a:t>
            </a:r>
            <a:r>
              <a:rPr lang="de-DE" sz="9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b="1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endParaRPr lang="en-US" sz="900" b="1" dirty="0">
              <a:solidFill>
                <a:schemeClr val="bg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576720" y="2102659"/>
            <a:ext cx="10951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  <a:r>
              <a:rPr lang="de-DE" sz="9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b="1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sided</a:t>
            </a:r>
            <a:r>
              <a:rPr lang="de-DE" sz="9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b="1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endParaRPr lang="en-US" sz="900" b="1" dirty="0">
              <a:solidFill>
                <a:schemeClr val="bg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74948" y="2049209"/>
            <a:ext cx="23049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Allocation</a:t>
            </a:r>
            <a:r>
              <a:rPr lang="de-DE" sz="16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6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r>
              <a:rPr lang="de-DE" sz="16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de-DE" sz="16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de-DE" sz="16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sided</a:t>
            </a:r>
            <a:r>
              <a:rPr lang="de-DE" sz="16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IMC-RT</a:t>
            </a:r>
          </a:p>
          <a:p>
            <a:pPr>
              <a:lnSpc>
                <a:spcPct val="150000"/>
              </a:lnSpc>
            </a:pPr>
            <a:r>
              <a:rPr lang="de-DE" sz="16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  <a:r>
              <a:rPr lang="de-DE" sz="16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sided</a:t>
            </a:r>
            <a:r>
              <a:rPr lang="de-DE" sz="16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</a:t>
            </a:r>
            <a:r>
              <a:rPr lang="de-DE" sz="16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sz="16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IMC-RT</a:t>
            </a:r>
            <a:endParaRPr lang="en-US" sz="1600" dirty="0">
              <a:solidFill>
                <a:schemeClr val="bg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516523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69" y="1268760"/>
            <a:ext cx="4824536" cy="466974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503543" y="6237312"/>
            <a:ext cx="4351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Offersen et al. </a:t>
            </a:r>
            <a:r>
              <a:rPr lang="de-DE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Radiother</a:t>
            </a:r>
            <a:r>
              <a:rPr lang="de-DE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Oncol</a:t>
            </a:r>
            <a:r>
              <a:rPr lang="de-DE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2015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823033" y="295577"/>
            <a:ext cx="8435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ESTRO </a:t>
            </a:r>
            <a:r>
              <a:rPr lang="de-DE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consensus</a:t>
            </a:r>
            <a:r>
              <a:rPr lang="de-DE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CTV </a:t>
            </a:r>
            <a:r>
              <a:rPr lang="de-DE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deliniation</a:t>
            </a:r>
            <a:r>
              <a:rPr lang="de-DE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</a:t>
            </a:r>
            <a:r>
              <a:rPr lang="de-DE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breast</a:t>
            </a:r>
            <a:r>
              <a:rPr lang="de-DE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endParaRPr lang="de-DE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107" y="1052736"/>
            <a:ext cx="4231500" cy="2265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4353" y="3399511"/>
            <a:ext cx="4329000" cy="26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53803"/>
      </p:ext>
    </p:extLst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55" y="516764"/>
            <a:ext cx="7685817" cy="406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08" y="4581150"/>
            <a:ext cx="7541801" cy="205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288316" y="109162"/>
            <a:ext cx="8115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Overall </a:t>
            </a:r>
            <a:r>
              <a:rPr lang="de-DE" sz="2000" b="1" dirty="0" err="1">
                <a:solidFill>
                  <a:srgbClr val="00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survival</a:t>
            </a:r>
            <a:r>
              <a:rPr lang="de-DE" sz="2000" b="1" dirty="0">
                <a:solidFill>
                  <a:srgbClr val="00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 Population </a:t>
            </a:r>
            <a:r>
              <a:rPr lang="de-DE" sz="2000" b="1" dirty="0" err="1">
                <a:solidFill>
                  <a:srgbClr val="00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based</a:t>
            </a:r>
            <a:r>
              <a:rPr lang="de-DE" sz="2000" b="1" dirty="0">
                <a:solidFill>
                  <a:srgbClr val="00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rgbClr val="00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Danish</a:t>
            </a:r>
            <a:r>
              <a:rPr lang="de-DE" sz="2000" b="1" dirty="0">
                <a:solidFill>
                  <a:srgbClr val="00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rgbClr val="00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breast</a:t>
            </a:r>
            <a:r>
              <a:rPr lang="de-DE" sz="2000" b="1" dirty="0">
                <a:solidFill>
                  <a:srgbClr val="00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rgbClr val="00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cancer</a:t>
            </a:r>
            <a:r>
              <a:rPr lang="de-DE" sz="2000" b="1" dirty="0">
                <a:solidFill>
                  <a:srgbClr val="00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rgbClr val="00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cohort</a:t>
            </a:r>
            <a:r>
              <a:rPr lang="de-DE" sz="2000" b="1" dirty="0">
                <a:solidFill>
                  <a:srgbClr val="00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rgbClr val="00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trial</a:t>
            </a:r>
            <a:r>
              <a:rPr lang="de-DE" sz="2000" b="1" dirty="0">
                <a:solidFill>
                  <a:srgbClr val="00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 N+, &lt;70 y.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583668" y="6343317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Thorsen</a:t>
            </a:r>
            <a:r>
              <a:rPr lang="en-US" sz="18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JCO 2015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525049" y="3501008"/>
            <a:ext cx="7407702" cy="216024"/>
          </a:xfrm>
          <a:prstGeom prst="rect">
            <a:avLst/>
          </a:prstGeom>
          <a:solidFill>
            <a:srgbClr val="66FF99">
              <a:alpha val="24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525049" y="764704"/>
            <a:ext cx="7489652" cy="576064"/>
          </a:xfrm>
          <a:prstGeom prst="rect">
            <a:avLst/>
          </a:prstGeom>
          <a:solidFill>
            <a:srgbClr val="66FF99">
              <a:alpha val="24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534990" y="2708920"/>
            <a:ext cx="7407702" cy="216024"/>
          </a:xfrm>
          <a:prstGeom prst="rect">
            <a:avLst/>
          </a:prstGeom>
          <a:solidFill>
            <a:srgbClr val="66FF99">
              <a:alpha val="24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606996" y="4869160"/>
            <a:ext cx="7407702" cy="216024"/>
          </a:xfrm>
          <a:prstGeom prst="rect">
            <a:avLst/>
          </a:prstGeom>
          <a:solidFill>
            <a:srgbClr val="FF0000">
              <a:alpha val="24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8023827" y="1655222"/>
            <a:ext cx="17139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absolute </a:t>
            </a:r>
            <a:r>
              <a:rPr lang="de-DE" sz="11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</a:t>
            </a:r>
            <a:r>
              <a:rPr lang="de-DE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+10%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8023820" y="2087270"/>
            <a:ext cx="16353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absolute </a:t>
            </a:r>
            <a:r>
              <a:rPr lang="de-DE" sz="11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</a:t>
            </a:r>
            <a:r>
              <a:rPr lang="de-DE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+8%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8023820" y="2663334"/>
            <a:ext cx="16353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absolute </a:t>
            </a:r>
            <a:r>
              <a:rPr lang="de-DE" sz="11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</a:t>
            </a:r>
            <a:r>
              <a:rPr lang="de-DE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+6%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7972612" y="3527430"/>
            <a:ext cx="16353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absolute </a:t>
            </a:r>
            <a:r>
              <a:rPr lang="de-DE" sz="11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</a:t>
            </a:r>
            <a:r>
              <a:rPr lang="de-DE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+8%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120675"/>
      </p:ext>
    </p:extLst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601064"/>
              </p:ext>
            </p:extLst>
          </p:nvPr>
        </p:nvGraphicFramePr>
        <p:xfrm>
          <a:off x="668760" y="1700808"/>
          <a:ext cx="9206738" cy="4320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Dokument" r:id="rId3" imgW="6563206" imgH="3071706" progId="Word.Document.12">
                  <p:embed/>
                </p:oleObj>
              </mc:Choice>
              <mc:Fallback>
                <p:oleObj name="Dokument" r:id="rId3" imgW="6563206" imgH="3071706" progId="Word.Document.12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8760" y="1700808"/>
                        <a:ext cx="9206738" cy="4320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823020" y="548702"/>
            <a:ext cx="905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 </a:t>
            </a:r>
            <a:r>
              <a:rPr lang="de-DE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</a:t>
            </a:r>
            <a:r>
              <a:rPr lang="de-DE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DE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German S3-guideline 2017 </a:t>
            </a:r>
            <a:endParaRPr lang="en-US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164105"/>
      </p:ext>
    </p:extLst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017263"/>
              </p:ext>
            </p:extLst>
          </p:nvPr>
        </p:nvGraphicFramePr>
        <p:xfrm>
          <a:off x="282178" y="95250"/>
          <a:ext cx="9781580" cy="923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Dokument" r:id="rId3" imgW="5740187" imgH="6123270" progId="Word.Document.12">
                  <p:embed/>
                </p:oleObj>
              </mc:Choice>
              <mc:Fallback>
                <p:oleObj name="Dokument" r:id="rId3" imgW="5740187" imgH="61232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2178" y="95250"/>
                        <a:ext cx="9781580" cy="923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9740155"/>
      </p:ext>
    </p:extLst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375702"/>
              </p:ext>
            </p:extLst>
          </p:nvPr>
        </p:nvGraphicFramePr>
        <p:xfrm>
          <a:off x="278606" y="161925"/>
          <a:ext cx="11658600" cy="990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Dokument" r:id="rId3" imgW="9181115" imgH="8755403" progId="Word.Document.12">
                  <p:embed/>
                </p:oleObj>
              </mc:Choice>
              <mc:Fallback>
                <p:oleObj name="Dokument" r:id="rId3" imgW="9181115" imgH="87554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606" y="161925"/>
                        <a:ext cx="11658600" cy="990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7788470" y="6416391"/>
            <a:ext cx="2202847" cy="365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1778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noch nicht publiziert</a:t>
            </a:r>
            <a:endParaRPr lang="en-US" sz="1778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09154"/>
      </p:ext>
    </p:extLst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37547" y="188656"/>
            <a:ext cx="905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 </a:t>
            </a:r>
            <a:r>
              <a:rPr lang="de-DE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</a:t>
            </a:r>
            <a:r>
              <a:rPr lang="de-DE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DE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German S3-guideline 2017 </a:t>
            </a:r>
            <a:endParaRPr lang="en-US" dirty="0">
              <a:solidFill>
                <a:schemeClr val="bg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819365" y="1052736"/>
          <a:ext cx="8686800" cy="520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Dokument" r:id="rId3" imgW="5784718" imgH="3485310" progId="Word.Document.12">
                  <p:embed/>
                </p:oleObj>
              </mc:Choice>
              <mc:Fallback>
                <p:oleObj name="Dokument" r:id="rId3" imgW="5784718" imgH="34853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9365" y="1052736"/>
                        <a:ext cx="8686800" cy="520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8527876" y="6381328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unpublished</a:t>
            </a:r>
            <a:endParaRPr lang="en-US" sz="1800" dirty="0">
              <a:solidFill>
                <a:schemeClr val="bg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671310"/>
      </p:ext>
    </p:extLst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776" y="2514669"/>
            <a:ext cx="8781454" cy="344487"/>
          </a:xfrm>
        </p:spPr>
        <p:txBody>
          <a:bodyPr/>
          <a:lstStyle/>
          <a:p>
            <a:r>
              <a:rPr lang="en-US" sz="7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[TITLE]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64" y="851219"/>
            <a:ext cx="5616624" cy="5380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948520" y="155382"/>
            <a:ext cx="35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EORTC 10981-22023 AMAROS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96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668" y="865726"/>
            <a:ext cx="3024336" cy="535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919364" y="6286500"/>
            <a:ext cx="586733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marL="0" marR="0" lvl="0" indent="0" algn="r" defTabSz="457200" rtl="0" eaLnBrk="1" fontAlgn="base" latinLnBrk="0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Rutgers et al. ASCO 2013;		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Donker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et al. Lancet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Oncol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val="3460407707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776" y="2514669"/>
            <a:ext cx="8781454" cy="344487"/>
          </a:xfrm>
        </p:spPr>
        <p:txBody>
          <a:bodyPr/>
          <a:lstStyle/>
          <a:p>
            <a:r>
              <a:rPr lang="en-US" sz="7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[TITLE]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60" y="386182"/>
            <a:ext cx="5049447" cy="564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02660" y="6286500"/>
            <a:ext cx="99440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marL="0" marR="0" lvl="0" indent="0" algn="r" defTabSz="457200" rtl="0" eaLnBrk="1" fontAlgn="base" latinLnBrk="0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Rutgers et al. ASCO 2013;		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Donker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et al. Lancet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Oncol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2014</a:t>
            </a:r>
          </a:p>
        </p:txBody>
      </p:sp>
      <p:pic>
        <p:nvPicPr>
          <p:cNvPr id="1095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791" y="692696"/>
            <a:ext cx="4680520" cy="5333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948520" y="155382"/>
            <a:ext cx="35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EORTC 10981-22023 AMAROS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138439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776" y="2514669"/>
            <a:ext cx="8781454" cy="344487"/>
          </a:xfrm>
        </p:spPr>
        <p:txBody>
          <a:bodyPr/>
          <a:lstStyle/>
          <a:p>
            <a:r>
              <a:rPr lang="en-US" sz="7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[TITLE]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4" y="476672"/>
            <a:ext cx="5787433" cy="585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7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775" y="2132856"/>
            <a:ext cx="4554963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628" y="920293"/>
            <a:ext cx="3622154" cy="126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02660" y="6286500"/>
            <a:ext cx="99440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marL="0" marR="0" lvl="0" indent="0" algn="r" defTabSz="457200" rtl="0" eaLnBrk="1" fontAlgn="base" latinLnBrk="0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Rutgers et al. ASCO 2013;		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Donker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et al. Lancet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Oncol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val="200174768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0402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4000"/>
          </a:blip>
          <a:srcRect/>
          <a:stretch>
            <a:fillRect/>
          </a:stretch>
        </p:blipFill>
        <p:spPr bwMode="auto">
          <a:xfrm>
            <a:off x="363974" y="1412776"/>
            <a:ext cx="640871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825757" y="188640"/>
            <a:ext cx="8812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Management of the </a:t>
            </a:r>
            <a:r>
              <a:rPr lang="en-US" sz="2000" dirty="0" err="1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axilla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pos SNB:  lymph node dissection vs. no LN-dissection</a:t>
            </a:r>
          </a:p>
        </p:txBody>
      </p:sp>
      <p:pic>
        <p:nvPicPr>
          <p:cNvPr id="1510403" name="Picture 3"/>
          <p:cNvPicPr>
            <a:picLocks noChangeAspect="1" noChangeArrowheads="1"/>
          </p:cNvPicPr>
          <p:nvPr/>
        </p:nvPicPr>
        <p:blipFill>
          <a:blip r:embed="rId3" cstate="print">
            <a:lum bright="-7000" contrast="9000"/>
          </a:blip>
          <a:srcRect/>
          <a:stretch>
            <a:fillRect/>
          </a:stretch>
        </p:blipFill>
        <p:spPr bwMode="auto">
          <a:xfrm>
            <a:off x="6844695" y="1268765"/>
            <a:ext cx="2994164" cy="475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1579111" y="620688"/>
            <a:ext cx="6732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99">
                    <a:lumMod val="60000"/>
                    <a:lumOff val="40000"/>
                  </a:srgbClr>
                </a:solidFill>
                <a:latin typeface="Arial" pitchFamily="34" charset="0"/>
                <a:cs typeface="Arial" pitchFamily="34" charset="0"/>
              </a:rPr>
              <a:t>All patients received tangential radiotherapy to the breast</a:t>
            </a:r>
            <a:endParaRPr lang="de-DE" sz="1800" dirty="0">
              <a:solidFill>
                <a:srgbClr val="000099">
                  <a:lumMod val="60000"/>
                  <a:lumOff val="4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1395" y="6235960"/>
            <a:ext cx="8109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000099">
                    <a:lumMod val="60000"/>
                    <a:lumOff val="40000"/>
                  </a:srgbClr>
                </a:solidFill>
                <a:latin typeface="BodoniBE-Regular"/>
              </a:rPr>
              <a:t>Giuliano et al. JAMA 2011     </a:t>
            </a:r>
            <a:r>
              <a:rPr lang="de-DE" sz="2000" dirty="0">
                <a:solidFill>
                  <a:srgbClr val="000099">
                    <a:lumMod val="60000"/>
                    <a:lumOff val="40000"/>
                  </a:srgbClr>
                </a:solidFill>
                <a:latin typeface="BodoniBE-Regular"/>
              </a:rPr>
              <a:t>	                            			      Z0011 </a:t>
            </a:r>
            <a:r>
              <a:rPr lang="de-DE" sz="2000" dirty="0" err="1">
                <a:solidFill>
                  <a:srgbClr val="000099">
                    <a:lumMod val="60000"/>
                    <a:lumOff val="40000"/>
                  </a:srgbClr>
                </a:solidFill>
                <a:latin typeface="BodoniBE-Regular"/>
              </a:rPr>
              <a:t>trial</a:t>
            </a:r>
            <a:endParaRPr lang="de-DE" sz="2000" dirty="0">
              <a:solidFill>
                <a:srgbClr val="000099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650519" y="5805073"/>
            <a:ext cx="46912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600" dirty="0" err="1">
                <a:solidFill>
                  <a:srgbClr val="FF0000"/>
                </a:solidFill>
                <a:latin typeface="Calibri"/>
              </a:rPr>
              <a:t>micrometastases</a:t>
            </a:r>
            <a:endParaRPr lang="en-GB" sz="1600" dirty="0">
              <a:solidFill>
                <a:srgbClr val="FF0000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rgbClr val="FF0000"/>
                </a:solidFill>
                <a:latin typeface="Calibri"/>
              </a:rPr>
              <a:t>ALND: 137 of 365 (37.5%)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rgbClr val="FF0000"/>
                </a:solidFill>
                <a:latin typeface="Calibri"/>
              </a:rPr>
              <a:t>SLND: 164 of 366  (44.8%)  (</a:t>
            </a:r>
            <a:r>
              <a:rPr lang="en-GB" sz="1600" i="1" dirty="0">
                <a:solidFill>
                  <a:srgbClr val="FF0000"/>
                </a:solidFill>
                <a:latin typeface="Calibri"/>
              </a:rPr>
              <a:t>p</a:t>
            </a:r>
            <a:r>
              <a:rPr lang="en-GB" sz="1600" dirty="0">
                <a:solidFill>
                  <a:srgbClr val="FF0000"/>
                </a:solidFill>
                <a:latin typeface="Calibri"/>
              </a:rPr>
              <a:t>=0.05)</a:t>
            </a:r>
          </a:p>
        </p:txBody>
      </p:sp>
    </p:spTree>
    <p:extLst>
      <p:ext uri="{BB962C8B-B14F-4D97-AF65-F5344CB8AC3E}">
        <p14:creationId xmlns:p14="http://schemas.microsoft.com/office/powerpoint/2010/main" val="652913398"/>
      </p:ext>
    </p:extLst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825757" y="174412"/>
            <a:ext cx="8812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Management of the </a:t>
            </a:r>
            <a:r>
              <a:rPr lang="en-US" sz="2000" dirty="0" err="1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axilla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pos SNB:  lymph node dissection vs. no LN-dissection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90971" y="6237312"/>
            <a:ext cx="8334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rgbClr val="000099">
                    <a:lumMod val="60000"/>
                    <a:lumOff val="40000"/>
                  </a:srgbClr>
                </a:solidFill>
                <a:latin typeface="BodoniBE-Regular"/>
              </a:rPr>
              <a:t>Giuliano et al. JAMA 2011     				       Z0011 </a:t>
            </a:r>
            <a:r>
              <a:rPr lang="de-DE" sz="2000" dirty="0" err="1">
                <a:solidFill>
                  <a:srgbClr val="000099">
                    <a:lumMod val="60000"/>
                    <a:lumOff val="40000"/>
                  </a:srgbClr>
                </a:solidFill>
                <a:latin typeface="BodoniBE-Regular"/>
              </a:rPr>
              <a:t>trial</a:t>
            </a:r>
            <a:endParaRPr lang="de-DE" sz="2000" dirty="0">
              <a:solidFill>
                <a:srgbClr val="000099">
                  <a:lumMod val="60000"/>
                  <a:lumOff val="40000"/>
                </a:srgbClr>
              </a:solidFill>
              <a:latin typeface="Calibri"/>
            </a:endParaRPr>
          </a:p>
        </p:txBody>
      </p:sp>
      <p:pic>
        <p:nvPicPr>
          <p:cNvPr id="15114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80" y="1196752"/>
            <a:ext cx="944607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1498130" y="620689"/>
            <a:ext cx="753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99">
                    <a:lumMod val="60000"/>
                    <a:lumOff val="40000"/>
                  </a:srgbClr>
                </a:solidFill>
                <a:latin typeface="Arial" pitchFamily="34" charset="0"/>
                <a:cs typeface="Arial" pitchFamily="34" charset="0"/>
              </a:rPr>
              <a:t>All patients were planned to receive tangential radiotherapy to the breast</a:t>
            </a:r>
            <a:endParaRPr lang="de-DE" sz="1800" dirty="0">
              <a:solidFill>
                <a:srgbClr val="000099">
                  <a:lumMod val="60000"/>
                  <a:lumOff val="4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740395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9" y="1772818"/>
            <a:ext cx="5702300" cy="39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Gerader Verbinder 20"/>
          <p:cNvCxnSpPr/>
          <p:nvPr/>
        </p:nvCxnSpPr>
        <p:spPr>
          <a:xfrm>
            <a:off x="4298950" y="2863826"/>
            <a:ext cx="5453062" cy="9525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/>
          <p:cNvCxnSpPr/>
          <p:nvPr/>
        </p:nvCxnSpPr>
        <p:spPr>
          <a:xfrm flipV="1">
            <a:off x="4298950" y="4386163"/>
            <a:ext cx="5453062" cy="7938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Textfeld 1"/>
          <p:cNvSpPr txBox="1">
            <a:spLocks noChangeArrowheads="1"/>
          </p:cNvSpPr>
          <p:nvPr/>
        </p:nvSpPr>
        <p:spPr bwMode="auto">
          <a:xfrm>
            <a:off x="966830" y="188913"/>
            <a:ext cx="9366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/>
              <a:t>Figure 1</a:t>
            </a:r>
          </a:p>
        </p:txBody>
      </p:sp>
      <p:cxnSp>
        <p:nvCxnSpPr>
          <p:cNvPr id="38" name="Gerader Verbinder 37"/>
          <p:cNvCxnSpPr/>
          <p:nvPr/>
        </p:nvCxnSpPr>
        <p:spPr>
          <a:xfrm>
            <a:off x="6315084" y="1412776"/>
            <a:ext cx="20637" cy="44132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hteck 42"/>
          <p:cNvSpPr/>
          <p:nvPr/>
        </p:nvSpPr>
        <p:spPr>
          <a:xfrm>
            <a:off x="1454151" y="2154138"/>
            <a:ext cx="307976" cy="179388"/>
          </a:xfrm>
          <a:prstGeom prst="rect">
            <a:avLst/>
          </a:prstGeom>
          <a:solidFill>
            <a:srgbClr val="71F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56" name="Textfeld 41"/>
          <p:cNvSpPr txBox="1">
            <a:spLocks noChangeArrowheads="1"/>
          </p:cNvSpPr>
          <p:nvPr/>
        </p:nvSpPr>
        <p:spPr bwMode="auto">
          <a:xfrm>
            <a:off x="1355725" y="2104926"/>
            <a:ext cx="514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/>
              <a:t>[13]</a:t>
            </a:r>
          </a:p>
        </p:txBody>
      </p:sp>
      <p:sp>
        <p:nvSpPr>
          <p:cNvPr id="45" name="Rechteck 44"/>
          <p:cNvSpPr/>
          <p:nvPr/>
        </p:nvSpPr>
        <p:spPr>
          <a:xfrm>
            <a:off x="1355733" y="3525738"/>
            <a:ext cx="306387" cy="179388"/>
          </a:xfrm>
          <a:prstGeom prst="rect">
            <a:avLst/>
          </a:prstGeom>
          <a:solidFill>
            <a:srgbClr val="14F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58" name="Textfeld 43"/>
          <p:cNvSpPr txBox="1">
            <a:spLocks noChangeArrowheads="1"/>
          </p:cNvSpPr>
          <p:nvPr/>
        </p:nvSpPr>
        <p:spPr bwMode="auto">
          <a:xfrm>
            <a:off x="1289090" y="3476538"/>
            <a:ext cx="441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/>
              <a:t>[10]</a:t>
            </a:r>
          </a:p>
        </p:txBody>
      </p:sp>
      <p:sp>
        <p:nvSpPr>
          <p:cNvPr id="47" name="Rechteck 46"/>
          <p:cNvSpPr/>
          <p:nvPr/>
        </p:nvSpPr>
        <p:spPr>
          <a:xfrm>
            <a:off x="1355733" y="4752876"/>
            <a:ext cx="306387" cy="158750"/>
          </a:xfrm>
          <a:prstGeom prst="rect">
            <a:avLst/>
          </a:prstGeom>
          <a:solidFill>
            <a:srgbClr val="14F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60" name="Textfeld 45"/>
          <p:cNvSpPr txBox="1">
            <a:spLocks noChangeArrowheads="1"/>
          </p:cNvSpPr>
          <p:nvPr/>
        </p:nvSpPr>
        <p:spPr bwMode="auto">
          <a:xfrm>
            <a:off x="1266833" y="4640238"/>
            <a:ext cx="4540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/>
              <a:t>[12]</a:t>
            </a:r>
          </a:p>
        </p:txBody>
      </p:sp>
      <p:pic>
        <p:nvPicPr>
          <p:cNvPr id="20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89" y="2957413"/>
            <a:ext cx="1365251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56" y="2957413"/>
            <a:ext cx="171926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9" y="4441801"/>
            <a:ext cx="175101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Textfeld 1"/>
          <p:cNvSpPr txBox="1">
            <a:spLocks noChangeArrowheads="1"/>
          </p:cNvSpPr>
          <p:nvPr/>
        </p:nvSpPr>
        <p:spPr bwMode="auto">
          <a:xfrm>
            <a:off x="6404014" y="1412331"/>
            <a:ext cx="32738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600"/>
              <a:t>Radiation fields in experimental arms</a:t>
            </a:r>
            <a:endParaRPr lang="en-US" altLang="en-US" sz="1600"/>
          </a:p>
        </p:txBody>
      </p:sp>
      <p:pic>
        <p:nvPicPr>
          <p:cNvPr id="206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018" y="4505226"/>
            <a:ext cx="1519237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5" y="1433413"/>
            <a:ext cx="1312862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20843" y="427178"/>
            <a:ext cx="9326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Radiotherapy</a:t>
            </a:r>
            <a:r>
              <a:rPr lang="de-DE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regional </a:t>
            </a:r>
            <a:r>
              <a:rPr lang="de-DE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</a:t>
            </a:r>
            <a:r>
              <a:rPr lang="de-DE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nodes</a:t>
            </a:r>
            <a:r>
              <a:rPr lang="de-DE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Randomized</a:t>
            </a:r>
            <a:r>
              <a:rPr lang="de-DE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trials</a:t>
            </a:r>
            <a:endParaRPr lang="de-DE" sz="28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791581" y="6309320"/>
            <a:ext cx="3461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800" dirty="0">
                <a:solidFill>
                  <a:srgbClr val="0000FF"/>
                </a:solidFill>
                <a:latin typeface="Calibri"/>
              </a:rPr>
              <a:t>W. Budach et al. </a:t>
            </a:r>
            <a:r>
              <a:rPr lang="de-DE" sz="1800" dirty="0" err="1">
                <a:solidFill>
                  <a:srgbClr val="0000FF"/>
                </a:solidFill>
                <a:latin typeface="Calibri"/>
              </a:rPr>
              <a:t>Radiat</a:t>
            </a:r>
            <a:r>
              <a:rPr lang="de-DE" sz="1800" dirty="0">
                <a:solidFill>
                  <a:srgbClr val="0000FF"/>
                </a:solidFill>
                <a:latin typeface="Calibri"/>
              </a:rPr>
              <a:t> </a:t>
            </a:r>
            <a:r>
              <a:rPr lang="de-DE" sz="1800" dirty="0" err="1">
                <a:solidFill>
                  <a:srgbClr val="0000FF"/>
                </a:solidFill>
                <a:latin typeface="Calibri"/>
              </a:rPr>
              <a:t>Oncol</a:t>
            </a:r>
            <a:r>
              <a:rPr lang="de-DE" sz="1800" dirty="0">
                <a:solidFill>
                  <a:srgbClr val="0000FF"/>
                </a:solidFill>
                <a:latin typeface="Calibri"/>
              </a:rPr>
              <a:t> 2015</a:t>
            </a:r>
            <a:endParaRPr lang="en-US" sz="1800" dirty="0">
              <a:solidFill>
                <a:srgbClr val="0000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9361722"/>
      </p:ext>
    </p:extLst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637" y="2514617"/>
            <a:ext cx="7805737" cy="344487"/>
          </a:xfrm>
        </p:spPr>
        <p:txBody>
          <a:bodyPr/>
          <a:lstStyle/>
          <a:p>
            <a:r>
              <a:rPr lang="en-US" sz="7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     10-Year Survival by Treatment Arm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6" y="671041"/>
            <a:ext cx="9143999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840338" y="6292362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200" b="1" dirty="0">
                <a:latin typeface="Arial" charset="0"/>
                <a:ea typeface="+mn-ea"/>
              </a:rPr>
              <a:t>Presented By Armando Giuliano at 2016 ASCO Annual Meeting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86724" y="174412"/>
            <a:ext cx="9490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Arial Narrow" pitchFamily="34" charset="0"/>
                <a:cs typeface="Arial" pitchFamily="34" charset="0"/>
              </a:rPr>
              <a:t>Management of the </a:t>
            </a:r>
            <a:r>
              <a:rPr lang="en-US" sz="2000" b="1" dirty="0" err="1">
                <a:solidFill>
                  <a:srgbClr val="0000CC"/>
                </a:solidFill>
                <a:latin typeface="Arial Narrow" pitchFamily="34" charset="0"/>
                <a:cs typeface="Arial" pitchFamily="34" charset="0"/>
              </a:rPr>
              <a:t>axilla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 pos SNB:  lymph node dissection vs. no LN-dissection</a:t>
            </a:r>
          </a:p>
        </p:txBody>
      </p:sp>
    </p:spTree>
    <p:extLst>
      <p:ext uri="{BB962C8B-B14F-4D97-AF65-F5344CB8AC3E}">
        <p14:creationId xmlns:p14="http://schemas.microsoft.com/office/powerpoint/2010/main" val="1024602364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825757" y="174412"/>
            <a:ext cx="8812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Management of the </a:t>
            </a:r>
            <a:r>
              <a:rPr lang="en-US" sz="2000" dirty="0" err="1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axilla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pos SNB:  lymph node dissection vs. no LN-dissection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635684" y="6165304"/>
            <a:ext cx="2634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>
                <a:solidFill>
                  <a:srgbClr val="000099">
                    <a:lumMod val="60000"/>
                    <a:lumOff val="40000"/>
                  </a:srgbClr>
                </a:solidFill>
                <a:latin typeface="BodoniBE-Regular"/>
              </a:rPr>
              <a:t>Jagsi</a:t>
            </a:r>
            <a:r>
              <a:rPr lang="de-DE" sz="2000" dirty="0">
                <a:solidFill>
                  <a:srgbClr val="000099">
                    <a:lumMod val="60000"/>
                    <a:lumOff val="40000"/>
                  </a:srgbClr>
                </a:solidFill>
                <a:latin typeface="BodoniBE-Regular"/>
              </a:rPr>
              <a:t> et al. JCO 2014</a:t>
            </a:r>
            <a:endParaRPr lang="de-DE" sz="2000" dirty="0">
              <a:solidFill>
                <a:srgbClr val="000099">
                  <a:lumMod val="60000"/>
                  <a:lumOff val="40000"/>
                </a:srgbClr>
              </a:solidFill>
              <a:latin typeface="Times New Roman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05110" y="663082"/>
            <a:ext cx="8047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Use</a:t>
            </a:r>
            <a:r>
              <a:rPr lang="de-D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RT in </a:t>
            </a:r>
            <a:r>
              <a:rPr lang="de-DE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Z001 </a:t>
            </a:r>
            <a:r>
              <a:rPr lang="de-DE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trial</a:t>
            </a:r>
            <a:r>
              <a:rPr lang="de-D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(Data </a:t>
            </a:r>
            <a:r>
              <a:rPr lang="de-DE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available</a:t>
            </a:r>
            <a:r>
              <a:rPr lang="de-D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in a </a:t>
            </a:r>
            <a:r>
              <a:rPr lang="de-DE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subgroup</a:t>
            </a:r>
            <a:r>
              <a:rPr lang="de-D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en-GB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48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55" y="1124747"/>
            <a:ext cx="2592289" cy="3950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lum bright="-22000" contrast="51000"/>
          </a:blip>
          <a:stretch>
            <a:fillRect/>
          </a:stretch>
        </p:blipFill>
        <p:spPr>
          <a:xfrm>
            <a:off x="3025628" y="1412775"/>
            <a:ext cx="6816395" cy="459830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96" y="5229200"/>
            <a:ext cx="1850148" cy="143373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457144" y="6044676"/>
            <a:ext cx="1494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600" dirty="0" err="1">
                <a:solidFill>
                  <a:srgbClr val="0000FF"/>
                </a:solidFill>
                <a:latin typeface="Times New Roman"/>
              </a:rPr>
              <a:t>supraclavicular</a:t>
            </a:r>
            <a:r>
              <a:rPr lang="de-DE" sz="1600" dirty="0">
                <a:solidFill>
                  <a:srgbClr val="0000FF"/>
                </a:solidFill>
                <a:latin typeface="Times New Roman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solidFill>
                  <a:srgbClr val="0000FF"/>
                </a:solidFill>
                <a:latin typeface="Times New Roman"/>
              </a:rPr>
              <a:t>(SC) Field</a:t>
            </a:r>
          </a:p>
        </p:txBody>
      </p:sp>
    </p:spTree>
    <p:extLst>
      <p:ext uri="{BB962C8B-B14F-4D97-AF65-F5344CB8AC3E}">
        <p14:creationId xmlns:p14="http://schemas.microsoft.com/office/powerpoint/2010/main" val="251889006"/>
      </p:ext>
    </p:extLst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647630"/>
              </p:ext>
            </p:extLst>
          </p:nvPr>
        </p:nvGraphicFramePr>
        <p:xfrm>
          <a:off x="751012" y="1700808"/>
          <a:ext cx="8955087" cy="617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Document" r:id="rId3" imgW="5770328" imgH="3983707" progId="Word.Document.12">
                  <p:embed/>
                </p:oleObj>
              </mc:Choice>
              <mc:Fallback>
                <p:oleObj name="Document" r:id="rId3" imgW="5770328" imgH="39837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1012" y="1700808"/>
                        <a:ext cx="8955087" cy="6176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823021" y="271791"/>
            <a:ext cx="905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 </a:t>
            </a:r>
            <a:r>
              <a:rPr lang="de-DE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</a:t>
            </a:r>
            <a:r>
              <a:rPr lang="de-DE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DE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German S3-guideline 2017 </a:t>
            </a:r>
            <a:endParaRPr lang="en-US" dirty="0">
              <a:solidFill>
                <a:schemeClr val="bg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45878"/>
      </p:ext>
    </p:extLst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462987" y="332656"/>
            <a:ext cx="91540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</a:rPr>
              <a:t>Summary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95028" y="1268760"/>
            <a:ext cx="89684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de-DE" sz="22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de-DE" sz="22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de-DE" sz="22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(cT1-2cN0cM0, postmenopausal, G1) </a:t>
            </a:r>
            <a:r>
              <a:rPr lang="de-DE" sz="22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neither</a:t>
            </a:r>
            <a:r>
              <a:rPr lang="de-DE" sz="22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de-DE" sz="22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axillary</a:t>
            </a:r>
            <a:r>
              <a:rPr lang="de-DE" sz="22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surgery</a:t>
            </a:r>
            <a:r>
              <a:rPr lang="de-DE" sz="22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</a:t>
            </a:r>
            <a:r>
              <a:rPr lang="de-DE" sz="22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</a:t>
            </a:r>
            <a:r>
              <a:rPr lang="de-DE" sz="22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</a:t>
            </a:r>
            <a:r>
              <a:rPr lang="de-DE" sz="22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>
              <a:solidFill>
                <a:schemeClr val="bg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Axillary</a:t>
            </a:r>
            <a:r>
              <a:rPr lang="de-DE" sz="22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</a:t>
            </a:r>
            <a:r>
              <a:rPr lang="de-DE" sz="22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</a:t>
            </a:r>
            <a:r>
              <a:rPr lang="de-DE" sz="22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resection</a:t>
            </a:r>
            <a:r>
              <a:rPr lang="de-DE" sz="22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de-DE" sz="22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de-DE" sz="22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lang="de-DE" sz="22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an </a:t>
            </a:r>
            <a:r>
              <a:rPr lang="de-DE" sz="22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de-DE" sz="22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</a:t>
            </a:r>
            <a:r>
              <a:rPr lang="de-DE" sz="22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22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de-DE" sz="22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22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1-2 positive </a:t>
            </a:r>
            <a:r>
              <a:rPr lang="de-DE" sz="22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axillary</a:t>
            </a:r>
            <a:r>
              <a:rPr lang="de-DE" sz="22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</a:t>
            </a:r>
            <a:r>
              <a:rPr lang="de-DE" sz="22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nodes</a:t>
            </a:r>
            <a:r>
              <a:rPr lang="de-DE" sz="22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2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sz="22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least </a:t>
            </a:r>
            <a:r>
              <a:rPr lang="de-DE" sz="22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whole</a:t>
            </a:r>
            <a:r>
              <a:rPr lang="de-DE" sz="22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breast</a:t>
            </a:r>
            <a:r>
              <a:rPr lang="de-DE" sz="22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RT </a:t>
            </a:r>
            <a:r>
              <a:rPr lang="de-DE" sz="22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22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administered</a:t>
            </a:r>
            <a:endParaRPr lang="de-DE" sz="2200" dirty="0">
              <a:solidFill>
                <a:schemeClr val="bg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>
              <a:solidFill>
                <a:schemeClr val="bg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</a:t>
            </a:r>
            <a:r>
              <a:rPr lang="de-DE" sz="22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</a:t>
            </a:r>
            <a:r>
              <a:rPr lang="de-DE" sz="22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</a:t>
            </a:r>
            <a:r>
              <a:rPr lang="de-DE" sz="22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RT </a:t>
            </a:r>
            <a:r>
              <a:rPr lang="de-DE" sz="22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improves</a:t>
            </a:r>
            <a:r>
              <a:rPr lang="de-DE" sz="22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survival</a:t>
            </a:r>
            <a:r>
              <a:rPr lang="de-DE" sz="22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high </a:t>
            </a:r>
            <a:r>
              <a:rPr lang="de-DE" sz="22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de-DE" sz="22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N0 </a:t>
            </a:r>
            <a:r>
              <a:rPr lang="de-DE" sz="22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2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intermediate </a:t>
            </a:r>
            <a:r>
              <a:rPr lang="de-DE" sz="22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2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high </a:t>
            </a:r>
            <a:r>
              <a:rPr lang="de-DE" sz="22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de-DE" sz="22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N+ </a:t>
            </a:r>
            <a:r>
              <a:rPr lang="de-DE" sz="22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endParaRPr lang="de-DE" sz="2200" dirty="0">
              <a:solidFill>
                <a:schemeClr val="bg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>
              <a:solidFill>
                <a:schemeClr val="bg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>
              <a:solidFill>
                <a:schemeClr val="bg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Defined</a:t>
            </a:r>
            <a:r>
              <a:rPr lang="de-DE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subgroups</a:t>
            </a:r>
            <a:r>
              <a:rPr lang="de-DE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de-DE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</a:t>
            </a:r>
            <a:r>
              <a:rPr lang="de-DE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</a:t>
            </a:r>
            <a:r>
              <a:rPr lang="de-DE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</a:t>
            </a:r>
            <a:r>
              <a:rPr lang="de-DE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</a:t>
            </a:r>
            <a:r>
              <a:rPr lang="de-DE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RT </a:t>
            </a:r>
          </a:p>
          <a:p>
            <a:endParaRPr lang="de-DE" dirty="0">
              <a:solidFill>
                <a:schemeClr val="bg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282945"/>
      </p:ext>
    </p:extLst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Text Box 2"/>
          <p:cNvSpPr txBox="1">
            <a:spLocks noChangeArrowheads="1"/>
          </p:cNvSpPr>
          <p:nvPr/>
        </p:nvSpPr>
        <p:spPr bwMode="auto">
          <a:xfrm>
            <a:off x="390973" y="2204864"/>
            <a:ext cx="959040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Die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Bestrahung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der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Lymphabflusswege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Ist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bei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Patientinnen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mit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erhöhten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Rückfallrisiko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eindeutig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indiziert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!</a:t>
            </a:r>
            <a:endParaRPr kumimoji="0" lang="de-DE" sz="32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92" y="21802"/>
            <a:ext cx="5521134" cy="103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536" y="39932"/>
            <a:ext cx="3456543" cy="94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131" y="21802"/>
            <a:ext cx="1304557" cy="108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288765"/>
      </p:ext>
    </p:extLst>
  </p:cSld>
  <p:clrMapOvr>
    <a:masterClrMapping/>
  </p:clrMapOvr>
  <p:transition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723" y="1341438"/>
            <a:ext cx="621506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feld 3"/>
          <p:cNvSpPr txBox="1">
            <a:spLocks noChangeArrowheads="1"/>
          </p:cNvSpPr>
          <p:nvPr/>
        </p:nvSpPr>
        <p:spPr bwMode="auto">
          <a:xfrm>
            <a:off x="1111052" y="1072812"/>
            <a:ext cx="7931980" cy="458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de-DE" altLang="de-DE" sz="1800" kern="0" dirty="0" err="1">
                <a:solidFill>
                  <a:srgbClr val="0000FF"/>
                </a:solidFill>
                <a:cs typeface="Arial" charset="0"/>
              </a:rPr>
              <a:t>Comparison</a:t>
            </a:r>
            <a:r>
              <a:rPr lang="de-DE" altLang="de-DE" sz="1800" kern="0" dirty="0">
                <a:solidFill>
                  <a:srgbClr val="0000FF"/>
                </a:solidFill>
                <a:cs typeface="Arial" charset="0"/>
              </a:rPr>
              <a:t> I: (MS+IM)+(WBI/CWI) vs. (WBI/CWI)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FontTx/>
              <a:buNone/>
              <a:defRPr/>
            </a:pPr>
            <a:r>
              <a:rPr lang="de-DE" altLang="de-DE" sz="1800" kern="0" dirty="0">
                <a:solidFill>
                  <a:prstClr val="black"/>
                </a:solidFill>
                <a:cs typeface="Arial" charset="0"/>
              </a:rPr>
              <a:t>MA.20 [16]: n=1832; HR 0.91 (95% CL 0.72 - 1.13)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de-DE" altLang="de-DE" sz="1800" kern="0" dirty="0">
                <a:solidFill>
                  <a:prstClr val="black"/>
                </a:solidFill>
                <a:cs typeface="Arial" charset="0"/>
              </a:rPr>
              <a:t>EORTC [17]: n=4004; HR 0.87 (95% CL 0.76 - 1.00)</a:t>
            </a:r>
          </a:p>
          <a:p>
            <a:pPr eaLnBrk="1" fontAlgn="auto" hangingPunct="1">
              <a:spcBef>
                <a:spcPts val="2100"/>
              </a:spcBef>
              <a:spcAft>
                <a:spcPts val="0"/>
              </a:spcAft>
              <a:buFontTx/>
              <a:buNone/>
              <a:defRPr/>
            </a:pPr>
            <a:r>
              <a:rPr lang="de-DE" altLang="de-DE" sz="1800" kern="0" dirty="0" err="1">
                <a:solidFill>
                  <a:prstClr val="black"/>
                </a:solidFill>
                <a:cs typeface="Arial" charset="0"/>
              </a:rPr>
              <a:t>Subtotal</a:t>
            </a:r>
            <a:r>
              <a:rPr lang="de-DE" altLang="de-DE" sz="1800" kern="0" dirty="0">
                <a:solidFill>
                  <a:prstClr val="black"/>
                </a:solidFill>
                <a:cs typeface="Arial" charset="0"/>
              </a:rPr>
              <a:t>*: n=5836; HR 0.88 (95% CL 0.78 - 0.99)                                               p=0.034</a:t>
            </a:r>
          </a:p>
          <a:p>
            <a:pPr eaLnBrk="1" fontAlgn="auto" hangingPunct="1">
              <a:spcBef>
                <a:spcPts val="2100"/>
              </a:spcBef>
              <a:spcAft>
                <a:spcPts val="0"/>
              </a:spcAft>
              <a:buFontTx/>
              <a:buNone/>
              <a:defRPr/>
            </a:pPr>
            <a:r>
              <a:rPr lang="de-DE" altLang="de-DE" sz="1800" kern="0" dirty="0" err="1">
                <a:solidFill>
                  <a:srgbClr val="0000FF"/>
                </a:solidFill>
                <a:cs typeface="Arial" charset="0"/>
              </a:rPr>
              <a:t>Comparison</a:t>
            </a:r>
            <a:r>
              <a:rPr lang="de-DE" altLang="de-DE" sz="1800" kern="0" dirty="0">
                <a:solidFill>
                  <a:srgbClr val="0000FF"/>
                </a:solidFill>
                <a:cs typeface="Arial" charset="0"/>
              </a:rPr>
              <a:t> II: IM+(WBI/CWI+MS) vs. (WBI/CWI+MS) 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de-DE" altLang="de-DE" sz="1800" kern="0" dirty="0">
                <a:solidFill>
                  <a:prstClr val="black"/>
                </a:solidFill>
                <a:cs typeface="Arial" charset="0"/>
              </a:rPr>
              <a:t>French [15]: n=1334; HR 0.94 (95% CL 0.79  - 1.11)</a:t>
            </a:r>
          </a:p>
          <a:p>
            <a:pPr eaLnBrk="1" fontAlgn="auto" hangingPunct="1">
              <a:spcBef>
                <a:spcPts val="700"/>
              </a:spcBef>
              <a:spcAft>
                <a:spcPts val="0"/>
              </a:spcAft>
              <a:buFontTx/>
              <a:buNone/>
              <a:defRPr/>
            </a:pPr>
            <a:r>
              <a:rPr lang="de-DE" altLang="de-DE" sz="1800" kern="0" dirty="0" err="1">
                <a:solidFill>
                  <a:prstClr val="black"/>
                </a:solidFill>
                <a:cs typeface="Arial" charset="0"/>
              </a:rPr>
              <a:t>Subtotal</a:t>
            </a:r>
            <a:r>
              <a:rPr lang="de-DE" altLang="de-DE" sz="1800" kern="0" dirty="0">
                <a:solidFill>
                  <a:prstClr val="black"/>
                </a:solidFill>
                <a:cs typeface="Arial" charset="0"/>
              </a:rPr>
              <a:t>: n=1334; HR 0.94 (95% CL 0.79 - 1.11)                                                 p=0.80</a:t>
            </a:r>
          </a:p>
          <a:p>
            <a:pPr eaLnBrk="1" fontAlgn="auto" hangingPunct="1">
              <a:spcBef>
                <a:spcPts val="2100"/>
              </a:spcBef>
              <a:spcAft>
                <a:spcPts val="0"/>
              </a:spcAft>
              <a:buFontTx/>
              <a:buNone/>
              <a:defRPr/>
            </a:pPr>
            <a:r>
              <a:rPr lang="de-DE" altLang="de-DE" sz="1800" kern="0" dirty="0" err="1">
                <a:solidFill>
                  <a:srgbClr val="0000FF"/>
                </a:solidFill>
                <a:cs typeface="Arial" charset="0"/>
              </a:rPr>
              <a:t>Comparison</a:t>
            </a:r>
            <a:r>
              <a:rPr lang="de-DE" altLang="de-DE" sz="1800" kern="0" dirty="0">
                <a:solidFill>
                  <a:srgbClr val="0000FF"/>
                </a:solidFill>
                <a:cs typeface="Arial" charset="0"/>
              </a:rPr>
              <a:t> I+II</a:t>
            </a:r>
          </a:p>
          <a:p>
            <a:pPr eaLnBrk="1" fontAlgn="auto" hangingPunct="1">
              <a:spcBef>
                <a:spcPts val="700"/>
              </a:spcBef>
              <a:spcAft>
                <a:spcPts val="0"/>
              </a:spcAft>
              <a:buFontTx/>
              <a:buNone/>
              <a:defRPr/>
            </a:pPr>
            <a:r>
              <a:rPr lang="de-DE" altLang="de-DE" sz="1800" kern="0" dirty="0">
                <a:solidFill>
                  <a:prstClr val="black"/>
                </a:solidFill>
                <a:cs typeface="Arial" charset="0"/>
              </a:rPr>
              <a:t>Total**: n=7170; HR 0.90 (95% CL 0.82 - 0.99)                                                   p=0.031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FontTx/>
              <a:buNone/>
              <a:defRPr/>
            </a:pPr>
            <a:endParaRPr lang="de-DE" altLang="de-DE" sz="1800" kern="0" dirty="0">
              <a:solidFill>
                <a:prstClr val="black"/>
              </a:solidFill>
              <a:cs typeface="Arial" charset="0"/>
            </a:endParaRP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FontTx/>
              <a:buNone/>
              <a:defRPr/>
            </a:pPr>
            <a:endParaRPr lang="de-DE" altLang="de-DE" sz="1800" kern="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76" name="Textfeld 8"/>
          <p:cNvSpPr txBox="1">
            <a:spLocks noChangeArrowheads="1"/>
          </p:cNvSpPr>
          <p:nvPr/>
        </p:nvSpPr>
        <p:spPr bwMode="auto">
          <a:xfrm>
            <a:off x="3526986" y="5170489"/>
            <a:ext cx="630012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de-DE" altLang="de-DE" sz="1800" kern="0" dirty="0">
                <a:solidFill>
                  <a:prstClr val="black"/>
                </a:solidFill>
                <a:cs typeface="Arial" charset="0"/>
              </a:rPr>
              <a:t>0.3          0.4        0.5      0.6           0.8        1.0                                  2.0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de-DE" altLang="de-DE" sz="1800" kern="0" dirty="0">
                <a:solidFill>
                  <a:prstClr val="black"/>
                </a:solidFill>
                <a:cs typeface="Arial" charset="0"/>
              </a:rPr>
              <a:t>                                                      </a:t>
            </a:r>
            <a:r>
              <a:rPr lang="de-DE" altLang="de-DE" sz="1800" kern="0" dirty="0" err="1">
                <a:solidFill>
                  <a:prstClr val="black"/>
                </a:solidFill>
                <a:cs typeface="Arial" charset="0"/>
              </a:rPr>
              <a:t>Hazard</a:t>
            </a:r>
            <a:r>
              <a:rPr lang="de-DE" altLang="de-DE" sz="1800" kern="0" dirty="0">
                <a:solidFill>
                  <a:prstClr val="black"/>
                </a:solidFill>
                <a:cs typeface="Arial" charset="0"/>
              </a:rPr>
              <a:t> Ratio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de-DE" altLang="de-DE" sz="1800" kern="0" dirty="0">
                <a:solidFill>
                  <a:prstClr val="black"/>
                </a:solidFill>
                <a:cs typeface="Arial" charset="0"/>
              </a:rPr>
              <a:t>                        LN RT </a:t>
            </a:r>
            <a:r>
              <a:rPr lang="de-DE" altLang="de-DE" sz="1800" kern="0" dirty="0" err="1">
                <a:solidFill>
                  <a:prstClr val="black"/>
                </a:solidFill>
                <a:cs typeface="Arial" charset="0"/>
              </a:rPr>
              <a:t>better</a:t>
            </a:r>
            <a:r>
              <a:rPr lang="de-DE" altLang="de-DE" sz="1800" kern="0" dirty="0">
                <a:solidFill>
                  <a:prstClr val="black"/>
                </a:solidFill>
                <a:cs typeface="Arial" charset="0"/>
              </a:rPr>
              <a:t>                                   </a:t>
            </a:r>
            <a:r>
              <a:rPr lang="de-DE" altLang="de-DE" sz="1800" kern="0" dirty="0" err="1">
                <a:solidFill>
                  <a:prstClr val="black"/>
                </a:solidFill>
                <a:cs typeface="Arial" charset="0"/>
              </a:rPr>
              <a:t>no</a:t>
            </a:r>
            <a:r>
              <a:rPr lang="de-DE" altLang="de-DE" sz="1800" kern="0" dirty="0">
                <a:solidFill>
                  <a:prstClr val="black"/>
                </a:solidFill>
                <a:cs typeface="Arial" charset="0"/>
              </a:rPr>
              <a:t> LN RT </a:t>
            </a:r>
            <a:r>
              <a:rPr lang="de-DE" altLang="de-DE" sz="1800" kern="0" dirty="0" err="1">
                <a:solidFill>
                  <a:prstClr val="black"/>
                </a:solidFill>
                <a:cs typeface="Arial" charset="0"/>
              </a:rPr>
              <a:t>better</a:t>
            </a:r>
            <a:endParaRPr lang="en-GB" altLang="de-DE" sz="1800" kern="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77" name="Textfeld 9"/>
          <p:cNvSpPr txBox="1">
            <a:spLocks noChangeArrowheads="1"/>
          </p:cNvSpPr>
          <p:nvPr/>
        </p:nvSpPr>
        <p:spPr bwMode="auto">
          <a:xfrm>
            <a:off x="6357958" y="698504"/>
            <a:ext cx="2124299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de-DE" altLang="de-DE" sz="2400" kern="0">
                <a:solidFill>
                  <a:prstClr val="black"/>
                </a:solidFill>
                <a:cs typeface="Arial" charset="0"/>
              </a:rPr>
              <a:t>Overall Survival</a:t>
            </a:r>
            <a:endParaRPr lang="en-GB" altLang="de-DE" sz="2400" ker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78" name="Textfeld 1"/>
          <p:cNvSpPr txBox="1">
            <a:spLocks noChangeArrowheads="1"/>
          </p:cNvSpPr>
          <p:nvPr/>
        </p:nvSpPr>
        <p:spPr bwMode="auto">
          <a:xfrm>
            <a:off x="526853" y="5445162"/>
            <a:ext cx="26260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de-DE" altLang="de-DE" sz="1800" kern="0">
                <a:solidFill>
                  <a:prstClr val="black"/>
                </a:solidFill>
                <a:cs typeface="Arial" charset="0"/>
              </a:rPr>
              <a:t>*= fixed effect model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de-DE" altLang="de-DE" sz="1800" kern="0">
                <a:solidFill>
                  <a:prstClr val="black"/>
                </a:solidFill>
                <a:cs typeface="Arial" charset="0"/>
              </a:rPr>
              <a:t>** = random effect model</a:t>
            </a:r>
          </a:p>
        </p:txBody>
      </p:sp>
      <p:sp>
        <p:nvSpPr>
          <p:cNvPr id="3079" name="Textfeld 1"/>
          <p:cNvSpPr txBox="1">
            <a:spLocks noChangeArrowheads="1"/>
          </p:cNvSpPr>
          <p:nvPr/>
        </p:nvSpPr>
        <p:spPr bwMode="auto">
          <a:xfrm>
            <a:off x="1379274" y="190500"/>
            <a:ext cx="66928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de-DE" altLang="de-DE" sz="2000" kern="0" dirty="0">
                <a:solidFill>
                  <a:srgbClr val="0000FF"/>
                </a:solidFill>
                <a:cs typeface="Arial" charset="0"/>
              </a:rPr>
              <a:t>Update: Meta-Analysis on LN-irradiation in </a:t>
            </a:r>
            <a:r>
              <a:rPr lang="de-DE" altLang="de-DE" sz="2000" kern="0" dirty="0" err="1">
                <a:solidFill>
                  <a:srgbClr val="0000FF"/>
                </a:solidFill>
                <a:cs typeface="Arial" charset="0"/>
              </a:rPr>
              <a:t>early</a:t>
            </a:r>
            <a:r>
              <a:rPr lang="de-DE" altLang="de-DE" sz="2000" kern="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de-DE" altLang="de-DE" sz="2000" kern="0" dirty="0" err="1">
                <a:solidFill>
                  <a:srgbClr val="0000FF"/>
                </a:solidFill>
                <a:cs typeface="Arial" charset="0"/>
              </a:rPr>
              <a:t>breast</a:t>
            </a:r>
            <a:r>
              <a:rPr lang="de-DE" altLang="de-DE" sz="2000" kern="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de-DE" altLang="de-DE" sz="2000" kern="0" dirty="0" err="1">
                <a:solidFill>
                  <a:srgbClr val="0000FF"/>
                </a:solidFill>
                <a:cs typeface="Arial" charset="0"/>
              </a:rPr>
              <a:t>cancer</a:t>
            </a:r>
            <a:endParaRPr lang="de-DE" altLang="de-DE" sz="2000" kern="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804014" y="6360026"/>
            <a:ext cx="3490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>
                <a:solidFill>
                  <a:srgbClr val="0000FF"/>
                </a:solidFill>
                <a:latin typeface="Calibri"/>
              </a:rPr>
              <a:t>W. Budach et al. </a:t>
            </a:r>
            <a:r>
              <a:rPr lang="de-DE" sz="1800" kern="0" dirty="0" err="1">
                <a:solidFill>
                  <a:srgbClr val="0000FF"/>
                </a:solidFill>
                <a:latin typeface="Calibri"/>
              </a:rPr>
              <a:t>Radiat</a:t>
            </a:r>
            <a:r>
              <a:rPr lang="de-DE" sz="1800" kern="0" dirty="0">
                <a:solidFill>
                  <a:srgbClr val="0000FF"/>
                </a:solidFill>
                <a:latin typeface="Calibri"/>
              </a:rPr>
              <a:t> </a:t>
            </a:r>
            <a:r>
              <a:rPr lang="de-DE" sz="1800" kern="0" dirty="0" err="1">
                <a:solidFill>
                  <a:srgbClr val="0000FF"/>
                </a:solidFill>
                <a:latin typeface="Calibri"/>
              </a:rPr>
              <a:t>Oncol</a:t>
            </a:r>
            <a:r>
              <a:rPr lang="de-DE" sz="1800" kern="0" dirty="0">
                <a:solidFill>
                  <a:srgbClr val="0000FF"/>
                </a:solidFill>
                <a:latin typeface="Calibri"/>
              </a:rPr>
              <a:t> 2015</a:t>
            </a:r>
            <a:endParaRPr lang="en-US" sz="1800" kern="0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54658" y="6237312"/>
            <a:ext cx="256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absolute </a:t>
            </a:r>
            <a:r>
              <a:rPr lang="de-DE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</a:t>
            </a:r>
            <a:r>
              <a:rPr lang="de-DE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+2%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677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914" y="2276475"/>
            <a:ext cx="6193631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feld 3"/>
          <p:cNvSpPr txBox="1">
            <a:spLocks noChangeArrowheads="1"/>
          </p:cNvSpPr>
          <p:nvPr/>
        </p:nvSpPr>
        <p:spPr bwMode="auto">
          <a:xfrm>
            <a:off x="967034" y="1873258"/>
            <a:ext cx="7889404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 err="1">
                <a:solidFill>
                  <a:srgbClr val="0000FF"/>
                </a:solidFill>
                <a:cs typeface="Arial" charset="0"/>
              </a:rPr>
              <a:t>Comparison</a:t>
            </a:r>
            <a:r>
              <a:rPr lang="de-DE" altLang="de-DE" sz="1800" dirty="0">
                <a:solidFill>
                  <a:srgbClr val="0000FF"/>
                </a:solidFill>
                <a:cs typeface="Arial" charset="0"/>
              </a:rPr>
              <a:t>: (MS+IM)+(WBI/CWI) vs. (WBI/CWI)</a:t>
            </a:r>
          </a:p>
          <a:p>
            <a:pPr eaLnBrk="1" hangingPunct="1">
              <a:spcBef>
                <a:spcPts val="1800"/>
              </a:spcBef>
              <a:buFontTx/>
              <a:buNone/>
            </a:pPr>
            <a:r>
              <a:rPr lang="de-DE" altLang="de-DE" sz="1800" dirty="0">
                <a:solidFill>
                  <a:prstClr val="black"/>
                </a:solidFill>
                <a:cs typeface="Arial" charset="0"/>
              </a:rPr>
              <a:t>MA.20 [16]: n=1832; HR 0.76 (95% CL 0.61 - 0.94)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>
              <a:solidFill>
                <a:prstClr val="black"/>
              </a:solidFill>
              <a:cs typeface="Arial" charset="0"/>
            </a:endParaRPr>
          </a:p>
          <a:p>
            <a:pPr eaLnBrk="1" hangingPunct="1">
              <a:spcBef>
                <a:spcPts val="800"/>
              </a:spcBef>
              <a:buFontTx/>
              <a:buNone/>
            </a:pPr>
            <a:r>
              <a:rPr lang="de-DE" altLang="de-DE" sz="1800" dirty="0">
                <a:solidFill>
                  <a:prstClr val="black"/>
                </a:solidFill>
                <a:cs typeface="Arial" charset="0"/>
              </a:rPr>
              <a:t>EORTC [17]: n=4004; HR 0.89 (95% CL 0.80 - 1.00)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>
              <a:solidFill>
                <a:prstClr val="black"/>
              </a:solidFill>
              <a:cs typeface="Arial" charset="0"/>
            </a:endParaRPr>
          </a:p>
          <a:p>
            <a:pPr eaLnBrk="1" hangingPunct="1">
              <a:spcBef>
                <a:spcPts val="1000"/>
              </a:spcBef>
              <a:buFontTx/>
              <a:buNone/>
            </a:pPr>
            <a:r>
              <a:rPr lang="de-DE" altLang="de-DE" sz="1800" dirty="0">
                <a:solidFill>
                  <a:prstClr val="black"/>
                </a:solidFill>
                <a:cs typeface="Arial" charset="0"/>
              </a:rPr>
              <a:t>Total: n=5836; HR 0.86 (95% CL 0.78 - 0.95)                                                       p=0.003</a:t>
            </a:r>
          </a:p>
        </p:txBody>
      </p:sp>
      <p:sp>
        <p:nvSpPr>
          <p:cNvPr id="4100" name="Textfeld 8"/>
          <p:cNvSpPr txBox="1">
            <a:spLocks noChangeArrowheads="1"/>
          </p:cNvSpPr>
          <p:nvPr/>
        </p:nvSpPr>
        <p:spPr bwMode="auto">
          <a:xfrm>
            <a:off x="3752255" y="4283076"/>
            <a:ext cx="58312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prstClr val="black"/>
                </a:solidFill>
                <a:cs typeface="Arial" charset="0"/>
              </a:rPr>
              <a:t>0.3         0.4      0.5    0.6         0.8       1.0                              2.0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prstClr val="black"/>
                </a:solidFill>
                <a:cs typeface="Arial" charset="0"/>
              </a:rPr>
              <a:t>                                                      Hazard Ratio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prstClr val="black"/>
                </a:solidFill>
                <a:cs typeface="Arial" charset="0"/>
              </a:rPr>
              <a:t>                        LN RT better                                 no LN RT better</a:t>
            </a:r>
            <a:endParaRPr lang="en-GB" altLang="de-DE" sz="18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101" name="Textfeld 9"/>
          <p:cNvSpPr txBox="1">
            <a:spLocks noChangeArrowheads="1"/>
          </p:cNvSpPr>
          <p:nvPr/>
        </p:nvSpPr>
        <p:spPr bwMode="auto">
          <a:xfrm>
            <a:off x="6197203" y="1511303"/>
            <a:ext cx="27390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prstClr val="black"/>
                </a:solidFill>
                <a:cs typeface="Arial" charset="0"/>
              </a:rPr>
              <a:t>Disease free survival</a:t>
            </a:r>
            <a:endParaRPr lang="en-GB" altLang="de-DE" sz="24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102" name="Textfeld 1"/>
          <p:cNvSpPr txBox="1">
            <a:spLocks noChangeArrowheads="1"/>
          </p:cNvSpPr>
          <p:nvPr/>
        </p:nvSpPr>
        <p:spPr bwMode="auto">
          <a:xfrm>
            <a:off x="607224" y="4754563"/>
            <a:ext cx="18773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prstClr val="black"/>
                </a:solidFill>
                <a:cs typeface="Arial" charset="0"/>
              </a:rPr>
              <a:t>fixed effect model</a:t>
            </a:r>
          </a:p>
        </p:txBody>
      </p:sp>
      <p:sp>
        <p:nvSpPr>
          <p:cNvPr id="8" name="Textfeld 1"/>
          <p:cNvSpPr txBox="1">
            <a:spLocks noChangeArrowheads="1"/>
          </p:cNvSpPr>
          <p:nvPr/>
        </p:nvSpPr>
        <p:spPr bwMode="auto">
          <a:xfrm>
            <a:off x="1379271" y="190500"/>
            <a:ext cx="66648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0000FF"/>
                </a:solidFill>
                <a:cs typeface="Arial" charset="0"/>
              </a:rPr>
              <a:t>Update: Meta-Analysis on LN-irradiation in </a:t>
            </a:r>
            <a:r>
              <a:rPr lang="de-DE" altLang="de-DE" sz="2000" dirty="0" err="1">
                <a:solidFill>
                  <a:srgbClr val="0000FF"/>
                </a:solidFill>
                <a:cs typeface="Arial" charset="0"/>
              </a:rPr>
              <a:t>early</a:t>
            </a:r>
            <a:r>
              <a:rPr lang="de-DE" altLang="de-DE" sz="20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de-DE" altLang="de-DE" sz="2000" dirty="0" err="1">
                <a:solidFill>
                  <a:srgbClr val="0000FF"/>
                </a:solidFill>
                <a:cs typeface="Arial" charset="0"/>
              </a:rPr>
              <a:t>breast</a:t>
            </a:r>
            <a:r>
              <a:rPr lang="de-DE" altLang="de-DE" sz="20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de-DE" altLang="de-DE" sz="2000" dirty="0" err="1">
                <a:solidFill>
                  <a:srgbClr val="0000FF"/>
                </a:solidFill>
                <a:cs typeface="Arial" charset="0"/>
              </a:rPr>
              <a:t>cancer</a:t>
            </a:r>
            <a:endParaRPr lang="de-DE" altLang="de-DE" sz="20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54658" y="6237312"/>
            <a:ext cx="256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absolute </a:t>
            </a:r>
            <a:r>
              <a:rPr lang="de-DE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</a:t>
            </a:r>
            <a:r>
              <a:rPr lang="de-DE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+4%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550484" y="6231707"/>
            <a:ext cx="3490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>
                <a:solidFill>
                  <a:srgbClr val="0000FF"/>
                </a:solidFill>
                <a:latin typeface="Calibri"/>
              </a:rPr>
              <a:t>W. Budach et al. </a:t>
            </a:r>
            <a:r>
              <a:rPr lang="de-DE" sz="1800" kern="0" dirty="0" err="1">
                <a:solidFill>
                  <a:srgbClr val="0000FF"/>
                </a:solidFill>
                <a:latin typeface="Calibri"/>
              </a:rPr>
              <a:t>Radiat</a:t>
            </a:r>
            <a:r>
              <a:rPr lang="de-DE" sz="1800" kern="0" dirty="0">
                <a:solidFill>
                  <a:srgbClr val="0000FF"/>
                </a:solidFill>
                <a:latin typeface="Calibri"/>
              </a:rPr>
              <a:t> </a:t>
            </a:r>
            <a:r>
              <a:rPr lang="de-DE" sz="1800" kern="0" dirty="0" err="1">
                <a:solidFill>
                  <a:srgbClr val="0000FF"/>
                </a:solidFill>
                <a:latin typeface="Calibri"/>
              </a:rPr>
              <a:t>Oncol</a:t>
            </a:r>
            <a:r>
              <a:rPr lang="de-DE" sz="1800" kern="0" dirty="0">
                <a:solidFill>
                  <a:srgbClr val="0000FF"/>
                </a:solidFill>
                <a:latin typeface="Calibri"/>
              </a:rPr>
              <a:t> 2015</a:t>
            </a:r>
            <a:endParaRPr lang="en-US" sz="1800" kern="0" dirty="0">
              <a:solidFill>
                <a:srgbClr val="0000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3326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719" y="2349537"/>
            <a:ext cx="60864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feld 3"/>
          <p:cNvSpPr txBox="1">
            <a:spLocks noChangeArrowheads="1"/>
          </p:cNvSpPr>
          <p:nvPr/>
        </p:nvSpPr>
        <p:spPr bwMode="auto">
          <a:xfrm>
            <a:off x="991846" y="1801919"/>
            <a:ext cx="8040086" cy="220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 err="1">
                <a:solidFill>
                  <a:srgbClr val="0000FF"/>
                </a:solidFill>
                <a:cs typeface="Arial" charset="0"/>
              </a:rPr>
              <a:t>Comparison</a:t>
            </a:r>
            <a:r>
              <a:rPr lang="de-DE" altLang="de-DE" sz="1800" dirty="0">
                <a:solidFill>
                  <a:srgbClr val="0000FF"/>
                </a:solidFill>
                <a:cs typeface="Arial" charset="0"/>
              </a:rPr>
              <a:t>: (MS-IM)+(WBI/CWI) vs. (WBI/CWI)</a:t>
            </a:r>
          </a:p>
          <a:p>
            <a:pPr eaLnBrk="1" hangingPunct="1">
              <a:spcBef>
                <a:spcPts val="1800"/>
              </a:spcBef>
              <a:buFontTx/>
              <a:buNone/>
            </a:pPr>
            <a:r>
              <a:rPr lang="de-DE" altLang="de-DE" sz="1800" dirty="0">
                <a:solidFill>
                  <a:prstClr val="black"/>
                </a:solidFill>
                <a:cs typeface="Arial" charset="0"/>
              </a:rPr>
              <a:t>MA.20 [16]: n=1832; HR 0.76 (95% CL 0.60 - 0.97)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>
              <a:solidFill>
                <a:prstClr val="black"/>
              </a:solidFill>
              <a:cs typeface="Arial" charset="0"/>
            </a:endParaRPr>
          </a:p>
          <a:p>
            <a:pPr eaLnBrk="1" hangingPunct="1">
              <a:spcBef>
                <a:spcPts val="800"/>
              </a:spcBef>
              <a:buFontTx/>
              <a:buNone/>
            </a:pPr>
            <a:r>
              <a:rPr lang="de-DE" altLang="de-DE" sz="1800" dirty="0">
                <a:solidFill>
                  <a:prstClr val="black"/>
                </a:solidFill>
                <a:cs typeface="Arial" charset="0"/>
              </a:rPr>
              <a:t>EORTC [17]: n=4004; HR 0.86 (95% CL 0.76 - 0.98)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>
              <a:solidFill>
                <a:prstClr val="black"/>
              </a:solidFill>
              <a:cs typeface="Arial" charset="0"/>
            </a:endParaRPr>
          </a:p>
          <a:p>
            <a:pPr eaLnBrk="1" hangingPunct="1">
              <a:spcBef>
                <a:spcPts val="900"/>
              </a:spcBef>
              <a:buFontTx/>
              <a:buNone/>
            </a:pPr>
            <a:r>
              <a:rPr lang="de-DE" altLang="de-DE" sz="1800" dirty="0">
                <a:solidFill>
                  <a:prstClr val="black"/>
                </a:solidFill>
                <a:cs typeface="Arial" charset="0"/>
              </a:rPr>
              <a:t>Total: n=5836; HR 0.84 (95% CL 0.75 – 0.94)                                                         p=0.002</a:t>
            </a:r>
          </a:p>
        </p:txBody>
      </p:sp>
      <p:sp>
        <p:nvSpPr>
          <p:cNvPr id="5124" name="Textfeld 8"/>
          <p:cNvSpPr txBox="1">
            <a:spLocks noChangeArrowheads="1"/>
          </p:cNvSpPr>
          <p:nvPr/>
        </p:nvSpPr>
        <p:spPr bwMode="auto">
          <a:xfrm>
            <a:off x="3832642" y="4221164"/>
            <a:ext cx="640592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>
                <a:solidFill>
                  <a:prstClr val="black"/>
                </a:solidFill>
                <a:cs typeface="Arial" charset="0"/>
              </a:rPr>
              <a:t>0.3          0.4          0.5     0.6           0.8        1.0                                   2.0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>
                <a:solidFill>
                  <a:prstClr val="black"/>
                </a:solidFill>
                <a:cs typeface="Arial" charset="0"/>
              </a:rPr>
              <a:t>                                                      </a:t>
            </a:r>
            <a:r>
              <a:rPr lang="de-DE" altLang="de-DE" sz="1800" dirty="0" err="1">
                <a:solidFill>
                  <a:prstClr val="black"/>
                </a:solidFill>
                <a:cs typeface="Arial" charset="0"/>
              </a:rPr>
              <a:t>Hazard</a:t>
            </a:r>
            <a:r>
              <a:rPr lang="de-DE" altLang="de-DE" sz="1800" dirty="0">
                <a:solidFill>
                  <a:prstClr val="black"/>
                </a:solidFill>
                <a:cs typeface="Arial" charset="0"/>
              </a:rPr>
              <a:t> Ratio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>
                <a:solidFill>
                  <a:prstClr val="black"/>
                </a:solidFill>
                <a:cs typeface="Arial" charset="0"/>
              </a:rPr>
              <a:t>                        LN RT </a:t>
            </a:r>
            <a:r>
              <a:rPr lang="de-DE" altLang="de-DE" sz="1800" dirty="0" err="1">
                <a:solidFill>
                  <a:prstClr val="black"/>
                </a:solidFill>
                <a:cs typeface="Arial" charset="0"/>
              </a:rPr>
              <a:t>better</a:t>
            </a:r>
            <a:r>
              <a:rPr lang="de-DE" altLang="de-DE" sz="1800" dirty="0">
                <a:solidFill>
                  <a:prstClr val="black"/>
                </a:solidFill>
                <a:cs typeface="Arial" charset="0"/>
              </a:rPr>
              <a:t>                                </a:t>
            </a:r>
            <a:r>
              <a:rPr lang="de-DE" altLang="de-DE" sz="1800" dirty="0" err="1">
                <a:solidFill>
                  <a:prstClr val="black"/>
                </a:solidFill>
                <a:cs typeface="Arial" charset="0"/>
              </a:rPr>
              <a:t>no</a:t>
            </a:r>
            <a:r>
              <a:rPr lang="de-DE" altLang="de-DE" sz="1800" dirty="0">
                <a:solidFill>
                  <a:prstClr val="black"/>
                </a:solidFill>
                <a:cs typeface="Arial" charset="0"/>
              </a:rPr>
              <a:t> LN RT </a:t>
            </a:r>
            <a:r>
              <a:rPr lang="de-DE" altLang="de-DE" sz="1800" dirty="0" err="1">
                <a:solidFill>
                  <a:prstClr val="black"/>
                </a:solidFill>
                <a:cs typeface="Arial" charset="0"/>
              </a:rPr>
              <a:t>better</a:t>
            </a:r>
            <a:endParaRPr lang="en-GB" altLang="de-DE" sz="1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125" name="Textfeld 9"/>
          <p:cNvSpPr txBox="1">
            <a:spLocks noChangeArrowheads="1"/>
          </p:cNvSpPr>
          <p:nvPr/>
        </p:nvSpPr>
        <p:spPr bwMode="auto">
          <a:xfrm>
            <a:off x="5386386" y="1452599"/>
            <a:ext cx="4054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prstClr val="black"/>
                </a:solidFill>
                <a:cs typeface="Arial" charset="0"/>
              </a:rPr>
              <a:t>Distant metastasis free survival</a:t>
            </a:r>
            <a:endParaRPr lang="en-GB" altLang="de-DE" sz="24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126" name="Textfeld 1"/>
          <p:cNvSpPr txBox="1">
            <a:spLocks noChangeArrowheads="1"/>
          </p:cNvSpPr>
          <p:nvPr/>
        </p:nvSpPr>
        <p:spPr bwMode="auto">
          <a:xfrm>
            <a:off x="689393" y="4789488"/>
            <a:ext cx="18773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prstClr val="black"/>
                </a:solidFill>
                <a:cs typeface="Arial" charset="0"/>
              </a:rPr>
              <a:t>fixed effect model</a:t>
            </a:r>
          </a:p>
        </p:txBody>
      </p:sp>
      <p:sp>
        <p:nvSpPr>
          <p:cNvPr id="8" name="Textfeld 1"/>
          <p:cNvSpPr txBox="1">
            <a:spLocks noChangeArrowheads="1"/>
          </p:cNvSpPr>
          <p:nvPr/>
        </p:nvSpPr>
        <p:spPr bwMode="auto">
          <a:xfrm>
            <a:off x="1379271" y="190500"/>
            <a:ext cx="66648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0000FF"/>
                </a:solidFill>
                <a:cs typeface="Arial" charset="0"/>
              </a:rPr>
              <a:t>Update: Meta-Analysis on LN-irradiation in </a:t>
            </a:r>
            <a:r>
              <a:rPr lang="de-DE" altLang="de-DE" sz="2000" dirty="0" err="1">
                <a:solidFill>
                  <a:srgbClr val="0000FF"/>
                </a:solidFill>
                <a:cs typeface="Arial" charset="0"/>
              </a:rPr>
              <a:t>early</a:t>
            </a:r>
            <a:r>
              <a:rPr lang="de-DE" altLang="de-DE" sz="20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de-DE" altLang="de-DE" sz="2000" dirty="0" err="1">
                <a:solidFill>
                  <a:srgbClr val="0000FF"/>
                </a:solidFill>
                <a:cs typeface="Arial" charset="0"/>
              </a:rPr>
              <a:t>breast</a:t>
            </a:r>
            <a:r>
              <a:rPr lang="de-DE" altLang="de-DE" sz="20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de-DE" altLang="de-DE" sz="2000" dirty="0" err="1">
                <a:solidFill>
                  <a:srgbClr val="0000FF"/>
                </a:solidFill>
                <a:cs typeface="Arial" charset="0"/>
              </a:rPr>
              <a:t>cancer</a:t>
            </a:r>
            <a:endParaRPr lang="de-DE" altLang="de-DE" sz="20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591845" y="6237312"/>
            <a:ext cx="3514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800" dirty="0">
                <a:solidFill>
                  <a:srgbClr val="0000FF"/>
                </a:solidFill>
                <a:latin typeface="Calibri"/>
              </a:rPr>
              <a:t>W. Budach et al. </a:t>
            </a:r>
            <a:r>
              <a:rPr lang="de-DE" sz="1800" dirty="0" err="1">
                <a:solidFill>
                  <a:srgbClr val="0000FF"/>
                </a:solidFill>
                <a:latin typeface="Calibri"/>
              </a:rPr>
              <a:t>Radiat</a:t>
            </a:r>
            <a:r>
              <a:rPr lang="de-DE" sz="1800" dirty="0">
                <a:solidFill>
                  <a:srgbClr val="0000FF"/>
                </a:solidFill>
                <a:latin typeface="Calibri"/>
              </a:rPr>
              <a:t> </a:t>
            </a:r>
            <a:r>
              <a:rPr lang="de-DE" sz="1800" dirty="0" err="1">
                <a:solidFill>
                  <a:srgbClr val="0000FF"/>
                </a:solidFill>
                <a:latin typeface="Calibri"/>
              </a:rPr>
              <a:t>Oncol</a:t>
            </a:r>
            <a:r>
              <a:rPr lang="de-DE" sz="1800" dirty="0">
                <a:solidFill>
                  <a:srgbClr val="0000FF"/>
                </a:solidFill>
                <a:latin typeface="Calibri"/>
              </a:rPr>
              <a:t> 2015 </a:t>
            </a:r>
            <a:endParaRPr lang="en-US" sz="1800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54662" y="6237312"/>
            <a:ext cx="2755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absolute </a:t>
            </a:r>
            <a:r>
              <a:rPr lang="de-DE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</a:t>
            </a:r>
            <a:r>
              <a:rPr lang="de-DE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+3.5%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011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3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50" y="1188754"/>
            <a:ext cx="9927335" cy="471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007650" y="5907705"/>
            <a:ext cx="3382721" cy="335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58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W. Budach et al. </a:t>
            </a:r>
            <a:r>
              <a:rPr kumimoji="0" lang="de-DE" sz="1580" b="0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Radiat</a:t>
            </a:r>
            <a:r>
              <a:rPr kumimoji="0" lang="de-DE" sz="158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1580" b="0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Oncol</a:t>
            </a:r>
            <a:r>
              <a:rPr kumimoji="0" lang="de-DE" sz="158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2013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88205" y="676694"/>
            <a:ext cx="9300825" cy="365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78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Meta-analysis: </a:t>
            </a:r>
            <a:r>
              <a:rPr kumimoji="0" lang="de-DE" sz="1778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whole</a:t>
            </a:r>
            <a:r>
              <a:rPr kumimoji="0" lang="de-DE" sz="1778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de-DE" sz="1778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breast</a:t>
            </a:r>
            <a:r>
              <a:rPr kumimoji="0" lang="de-DE" sz="1778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(WBI)/</a:t>
            </a:r>
            <a:r>
              <a:rPr kumimoji="0" lang="de-DE" sz="1778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chest</a:t>
            </a:r>
            <a:r>
              <a:rPr kumimoji="0" lang="de-DE" sz="1778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wall (CW) RT vs. WBI/CWI + regional </a:t>
            </a:r>
            <a:r>
              <a:rPr kumimoji="0" lang="de-DE" sz="1778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lymph</a:t>
            </a:r>
            <a:r>
              <a:rPr kumimoji="0" lang="de-DE" sz="1778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de-DE" sz="1778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nodes</a:t>
            </a:r>
            <a:r>
              <a:rPr kumimoji="0" lang="de-DE" sz="1778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4" name="Rechteck 3"/>
          <p:cNvSpPr/>
          <p:nvPr/>
        </p:nvSpPr>
        <p:spPr bwMode="auto">
          <a:xfrm>
            <a:off x="1903140" y="2212865"/>
            <a:ext cx="1512168" cy="25602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4783462" y="2724922"/>
            <a:ext cx="1512168" cy="25602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1903140" y="3172972"/>
            <a:ext cx="1512168" cy="256028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</a:t>
            </a:r>
            <a:endParaRPr kumimoji="0" lang="en-GB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4711453" y="3685029"/>
            <a:ext cx="1512168" cy="256028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</a:t>
            </a:r>
            <a:endParaRPr kumimoji="0" lang="en-GB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4639444" y="4197101"/>
            <a:ext cx="5328592" cy="192021"/>
          </a:xfrm>
          <a:prstGeom prst="rect">
            <a:avLst/>
          </a:prstGeom>
          <a:noFill/>
          <a:ln w="1905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</a:t>
            </a:r>
            <a:endParaRPr kumimoji="0" lang="en-GB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725727"/>
      </p:ext>
    </p:ext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062" y="908728"/>
            <a:ext cx="5064938" cy="505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457227" y="116632"/>
            <a:ext cx="91540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>
                <a:solidFill>
                  <a:srgbClr val="0000FF"/>
                </a:solidFill>
                <a:latin typeface="Arial" charset="0"/>
              </a:rPr>
              <a:t>Frensh</a:t>
            </a:r>
            <a:r>
              <a:rPr lang="en-US" sz="1800" b="1" dirty="0">
                <a:solidFill>
                  <a:srgbClr val="0000FF"/>
                </a:solidFill>
                <a:latin typeface="Arial" charset="0"/>
              </a:rPr>
              <a:t> trial: chest wall + </a:t>
            </a:r>
            <a:r>
              <a:rPr lang="en-US" sz="1800" b="1" dirty="0" err="1">
                <a:solidFill>
                  <a:srgbClr val="0000FF"/>
                </a:solidFill>
                <a:latin typeface="Arial" charset="0"/>
              </a:rPr>
              <a:t>supraclav</a:t>
            </a:r>
            <a:r>
              <a:rPr lang="en-US" sz="1800" b="1" dirty="0">
                <a:solidFill>
                  <a:srgbClr val="0000FF"/>
                </a:solidFill>
                <a:latin typeface="Arial" charset="0"/>
              </a:rPr>
              <a:t>.-RT +/- IMC (random)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53" y="813988"/>
            <a:ext cx="3532221" cy="56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115608" y="6237312"/>
            <a:ext cx="3335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Hennequin</a:t>
            </a:r>
            <a:r>
              <a:rPr lang="en-US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IJROBP 2013</a:t>
            </a:r>
          </a:p>
        </p:txBody>
      </p:sp>
    </p:spTree>
    <p:extLst>
      <p:ext uri="{BB962C8B-B14F-4D97-AF65-F5344CB8AC3E}">
        <p14:creationId xmlns:p14="http://schemas.microsoft.com/office/powerpoint/2010/main" val="2221456765"/>
      </p:ext>
    </p:ext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120" y="908723"/>
            <a:ext cx="6414731" cy="5218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457227" y="116632"/>
            <a:ext cx="91540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>
                <a:solidFill>
                  <a:srgbClr val="0000FF"/>
                </a:solidFill>
                <a:latin typeface="Arial" charset="0"/>
              </a:rPr>
              <a:t>Frensh</a:t>
            </a:r>
            <a:r>
              <a:rPr lang="en-US" sz="1800" b="1" dirty="0">
                <a:solidFill>
                  <a:srgbClr val="0000FF"/>
                </a:solidFill>
                <a:latin typeface="Arial" charset="0"/>
              </a:rPr>
              <a:t> trial: chest wall + </a:t>
            </a:r>
            <a:r>
              <a:rPr lang="en-US" sz="1800" b="1" dirty="0" err="1">
                <a:solidFill>
                  <a:srgbClr val="0000FF"/>
                </a:solidFill>
                <a:latin typeface="Arial" charset="0"/>
              </a:rPr>
              <a:t>supraclav</a:t>
            </a:r>
            <a:r>
              <a:rPr lang="en-US" sz="1800" b="1" dirty="0">
                <a:solidFill>
                  <a:srgbClr val="0000FF"/>
                </a:solidFill>
                <a:latin typeface="Arial" charset="0"/>
              </a:rPr>
              <a:t>.-RT +/- IMC (random)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097401" y="6302048"/>
            <a:ext cx="3335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Hennequin</a:t>
            </a:r>
            <a:r>
              <a:rPr lang="en-US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IJROBP 2013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71400" y="62068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Survival</a:t>
            </a:r>
          </a:p>
        </p:txBody>
      </p:sp>
    </p:spTree>
    <p:extLst>
      <p:ext uri="{BB962C8B-B14F-4D97-AF65-F5344CB8AC3E}">
        <p14:creationId xmlns:p14="http://schemas.microsoft.com/office/powerpoint/2010/main" val="2735188404"/>
      </p:ext>
    </p:extLst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Mamma">
  <a:themeElements>
    <a:clrScheme name="">
      <a:dk1>
        <a:srgbClr val="000000"/>
      </a:dk1>
      <a:lt1>
        <a:srgbClr val="FFFFFF"/>
      </a:lt1>
      <a:dk2>
        <a:srgbClr val="000099"/>
      </a:dk2>
      <a:lt2>
        <a:srgbClr val="FFFF00"/>
      </a:lt2>
      <a:accent1>
        <a:srgbClr val="FF9900"/>
      </a:accent1>
      <a:accent2>
        <a:srgbClr val="00FFFF"/>
      </a:accent2>
      <a:accent3>
        <a:srgbClr val="AAAAC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Mamm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m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m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m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m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m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m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m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amma">
  <a:themeElements>
    <a:clrScheme name="">
      <a:dk1>
        <a:srgbClr val="000000"/>
      </a:dk1>
      <a:lt1>
        <a:srgbClr val="FFFFFF"/>
      </a:lt1>
      <a:dk2>
        <a:srgbClr val="000099"/>
      </a:dk2>
      <a:lt2>
        <a:srgbClr val="FFFF00"/>
      </a:lt2>
      <a:accent1>
        <a:srgbClr val="FF9900"/>
      </a:accent1>
      <a:accent2>
        <a:srgbClr val="00FFFF"/>
      </a:accent2>
      <a:accent3>
        <a:srgbClr val="AAAAC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Mamm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m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m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m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m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m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m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m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84</Pages>
  <Words>1272</Words>
  <Application>Microsoft Office PowerPoint</Application>
  <PresentationFormat>35-mm-Dias</PresentationFormat>
  <Paragraphs>169</Paragraphs>
  <Slides>34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4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34</vt:i4>
      </vt:variant>
    </vt:vector>
  </HeadingPairs>
  <TitlesOfParts>
    <vt:vector size="46" baseType="lpstr">
      <vt:lpstr>Arial</vt:lpstr>
      <vt:lpstr>Arial Narrow</vt:lpstr>
      <vt:lpstr>BodoniBE-Regular</vt:lpstr>
      <vt:lpstr>Calibri</vt:lpstr>
      <vt:lpstr>StarSymbol</vt:lpstr>
      <vt:lpstr>Times New Roman</vt:lpstr>
      <vt:lpstr>Mamma</vt:lpstr>
      <vt:lpstr>1_Mamma</vt:lpstr>
      <vt:lpstr>1_Larissa</vt:lpstr>
      <vt:lpstr>Larissa</vt:lpstr>
      <vt:lpstr>Dokument</vt:lpstr>
      <vt:lpstr>Document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[TITLE]</vt:lpstr>
      <vt:lpstr>[TITLE]</vt:lpstr>
      <vt:lpstr>[TITLE]</vt:lpstr>
      <vt:lpstr>PowerPoint-Präsentation</vt:lpstr>
      <vt:lpstr>PowerPoint-Präsentation</vt:lpstr>
      <vt:lpstr>      10-Year Survival by Treatment Arm 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Mamma-Ca. Refresher Kurs</dc:title>
  <dc:subject>DEGRO 1999</dc:subject>
  <dc:creator>wbudach</dc:creator>
  <cp:keywords>Mamma Brust</cp:keywords>
  <cp:lastModifiedBy>Wilfried Budach</cp:lastModifiedBy>
  <cp:revision>1259</cp:revision>
  <cp:lastPrinted>2013-05-07T17:21:45Z</cp:lastPrinted>
  <dcterms:created xsi:type="dcterms:W3CDTF">1999-11-05T10:49:22Z</dcterms:created>
  <dcterms:modified xsi:type="dcterms:W3CDTF">2018-01-20T07:21:53Z</dcterms:modified>
</cp:coreProperties>
</file>