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89" r:id="rId3"/>
    <p:sldId id="258" r:id="rId4"/>
    <p:sldId id="256" r:id="rId5"/>
    <p:sldId id="259" r:id="rId6"/>
    <p:sldId id="327" r:id="rId7"/>
    <p:sldId id="292" r:id="rId8"/>
    <p:sldId id="291" r:id="rId9"/>
    <p:sldId id="312" r:id="rId10"/>
    <p:sldId id="316" r:id="rId11"/>
    <p:sldId id="310" r:id="rId12"/>
    <p:sldId id="311" r:id="rId13"/>
    <p:sldId id="293" r:id="rId14"/>
    <p:sldId id="294" r:id="rId15"/>
    <p:sldId id="295" r:id="rId16"/>
    <p:sldId id="296" r:id="rId17"/>
    <p:sldId id="297" r:id="rId18"/>
    <p:sldId id="274" r:id="rId19"/>
    <p:sldId id="307" r:id="rId20"/>
    <p:sldId id="306" r:id="rId21"/>
    <p:sldId id="271" r:id="rId22"/>
    <p:sldId id="298" r:id="rId23"/>
    <p:sldId id="317" r:id="rId24"/>
    <p:sldId id="267" r:id="rId25"/>
    <p:sldId id="266" r:id="rId26"/>
    <p:sldId id="272" r:id="rId27"/>
    <p:sldId id="268" r:id="rId28"/>
    <p:sldId id="279" r:id="rId29"/>
    <p:sldId id="320" r:id="rId30"/>
    <p:sldId id="321" r:id="rId31"/>
    <p:sldId id="322" r:id="rId32"/>
    <p:sldId id="323" r:id="rId33"/>
    <p:sldId id="324" r:id="rId34"/>
    <p:sldId id="325" r:id="rId35"/>
    <p:sldId id="299" r:id="rId36"/>
    <p:sldId id="277" r:id="rId37"/>
    <p:sldId id="278" r:id="rId38"/>
    <p:sldId id="280" r:id="rId39"/>
    <p:sldId id="265" r:id="rId40"/>
    <p:sldId id="326" r:id="rId41"/>
    <p:sldId id="319" r:id="rId42"/>
    <p:sldId id="305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F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0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D4037-9694-412F-8B25-81E37BDD0B0B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1F04D-2D06-458F-9A63-F1FA3021BA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919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54167D-48D8-4AAC-A59B-52EFF9761332}" type="slidenum">
              <a:rPr lang="de-DE" altLang="de-DE" smtClean="0"/>
              <a:pPr/>
              <a:t>1</a:t>
            </a:fld>
            <a:endParaRPr lang="de-DE" altLang="de-DE"/>
          </a:p>
        </p:txBody>
      </p:sp>
      <p:sp>
        <p:nvSpPr>
          <p:cNvPr id="51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F863AD7-AB0D-4F49-8A99-B4682A587E34}" type="slidenum">
              <a:rPr lang="de-DE" altLang="de-DE" sz="1200"/>
              <a:pPr algn="r" eaLnBrk="1" hangingPunct="1"/>
              <a:t>1</a:t>
            </a:fld>
            <a:endParaRPr lang="de-DE" altLang="de-DE" sz="1200"/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814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A8F4701-093B-4EDD-B77F-204B401E6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6D283B-190F-49AB-8C80-847E41492034}" type="slidenum">
              <a:rPr lang="de-DE" altLang="de-DE" smtClean="0"/>
              <a:pPr/>
              <a:t>42</a:t>
            </a:fld>
            <a:endParaRPr lang="de-DE" altLang="de-DE"/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A37896A5-A387-45E7-A5EB-48DEAA1151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14CC78E-3911-46B0-9ED8-6B02D8B3039A}" type="slidenum">
              <a:rPr lang="de-DE" altLang="de-DE" sz="1200"/>
              <a:pPr algn="r" eaLnBrk="1" hangingPunct="1"/>
              <a:t>42</a:t>
            </a:fld>
            <a:endParaRPr lang="de-DE" altLang="de-DE" sz="1200"/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BCC8DBCE-17AE-48A1-B1EE-279A2D105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6720D377-54FD-4964-BE24-CDDC7775D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7545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E15F6-AFF4-4C1B-8F58-0BDB251B0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21938B-FDED-4427-9D92-F841C0E54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2A9ED1-94EB-4065-BBC0-7D33ADA20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875F63-0760-4FA9-866D-6C966639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A94A5-E8C0-4AB8-B758-C91CD03BB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59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E193B-C98C-482C-8F7F-A2C8CFD8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65B26B6-8186-4301-ADAF-ECBD27712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2D1953-B29F-48D9-9318-1C095734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63087C-33C9-4E10-8247-F508065E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8079F3-6EB6-4D35-9EE6-71D0916F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9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27BC0EC-10F0-46E0-94F2-1E38E42DC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F47431-95EC-40B7-A234-84FA94956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B1CF6C-A622-49B2-927F-0CB12B694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82C041-50D3-4D75-A3F4-82D10281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3E798F-5A94-4A19-BC4F-371D1114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57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477AD-FA7F-424F-827D-DC140370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1A4983-C979-41B1-B752-6CF1625EF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F2D6DA-0ED9-44DE-9E90-0B85F37C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ECC7CB-2AEB-42CA-BEFF-EA9714B88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5B73C0-AF87-4019-9495-CBC1DDA1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17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669F2-A41D-4F36-8063-126A08FD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AC9782-404F-453A-80F5-D9BB2071C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3325EB-2D94-464E-97D8-E0A3C8749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63CCA0-7BAB-46E6-A323-1242B3CD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AB1005-C21E-41D3-B06F-4D437EAF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01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A59B65-6B71-43C6-A407-F8505483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BFE77B-0138-4862-B373-41DBFAA42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42376FD-1483-4383-95C0-D10A68C76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748839-29C9-42B2-893A-1C17B05E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80414B-EBBF-4211-8A5D-94CF7022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A70E4F-6EEA-459E-99A9-360182F9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74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F7A29-D37C-4F4B-9419-C2891689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718AB-8025-4595-ACFA-59CC4280F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50FA82F-908A-495A-9A2A-6D3DE2E70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525ED5-EF6F-47C6-9FA5-59F4FBCFE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050613-BCBB-4FCE-B7B6-3ECFC26E0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61A5E2-E50F-4973-9408-FCC6F92C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E209806-1E35-49C6-993E-68E49F39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0FA7B93-602A-48AB-9F2E-23C8008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576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1E0C7-16B5-464D-A4E3-12E5DFA3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DA562E-88F8-4539-A5AD-1813D023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167EE1-3DAA-4BB4-9118-401FD613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2151DA-DD09-4271-A696-8814D9BC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36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BAEC56E-BDC1-4DBD-9D32-D4DBC130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24AFBB-01B2-4D27-B877-2AC130D9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191335-B5B6-40E8-85FF-05D0906E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3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8D7E22-FC8A-45C0-A16A-DFBD6CA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829E94-73D0-4EE3-8380-1C6543AE3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F4491-62ED-4660-B606-4A8F0D806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9504A3-9262-4FCC-826C-D9F241A1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86C484-B8A0-4130-9AEF-8A1FF31D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5F97A0-0ABF-43C0-B201-586C9811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19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B9D27-6F31-41F2-B4A7-A4A8E12F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B028829-76C5-4095-8F39-161C3FB7B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516949-E6D1-4BC6-8ED3-C53A65983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011325-DF24-41D1-BA9D-1E1D20EB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861F81-83DA-45C6-9213-8CB770F7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735E96-A538-4E67-9362-5F28C310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27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9BE7B25-41F3-45E1-9088-1079CCEC0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2E1970-8A80-4371-9F26-5E3A1C64A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104C80-5C8D-485B-B456-EAE563575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742D4-558A-4FAB-AEFC-16993EDC019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A71D70-F7EC-44F3-AE24-51285CEF1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8420B9-25A7-4930-BC36-84332DD7C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BA175-4A4C-4C46-8FC9-FA3DBE2471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68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5071" y="376238"/>
            <a:ext cx="11870421" cy="24479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de-DE" altLang="de-DE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Oxford-Diskussion:</a:t>
            </a:r>
            <a:br>
              <a:rPr lang="de-DE" altLang="de-DE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br>
              <a:rPr lang="de-DE" altLang="de-D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de-DE" altLang="de-D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Tamoxifen und CYP2D6-Bestimmung</a:t>
            </a:r>
            <a:endParaRPr lang="de-DE" altLang="de-DE" sz="4000" b="1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03389" y="5300664"/>
            <a:ext cx="8713787" cy="1557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altLang="de-DE" sz="2400" b="1" i="1" dirty="0">
                <a:solidFill>
                  <a:srgbClr val="A50021"/>
                </a:solidFill>
                <a:latin typeface="Bell MT" panose="02020503060305020303" pitchFamily="18" charset="0"/>
              </a:rPr>
              <a:t>C. Schumacher</a:t>
            </a:r>
            <a:br>
              <a:rPr lang="de-DE" altLang="de-DE" sz="3200" b="1" dirty="0">
                <a:latin typeface="Bell MT" panose="02020503060305020303" pitchFamily="18" charset="0"/>
              </a:rPr>
            </a:br>
            <a:endParaRPr lang="de-DE" altLang="de-DE" sz="400" b="1" dirty="0">
              <a:solidFill>
                <a:srgbClr val="A50021"/>
              </a:solidFill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de-DE" altLang="de-DE" sz="2400" b="1" dirty="0">
                <a:solidFill>
                  <a:srgbClr val="A50021"/>
                </a:solidFill>
                <a:latin typeface="Bell MT" panose="02020503060305020303" pitchFamily="18" charset="0"/>
              </a:rPr>
              <a:t>Brustzentrum </a:t>
            </a:r>
          </a:p>
          <a:p>
            <a:pPr marL="0" indent="0" algn="ctr">
              <a:buNone/>
            </a:pPr>
            <a:r>
              <a:rPr lang="de-DE" altLang="de-DE" sz="2400" b="1" dirty="0">
                <a:solidFill>
                  <a:srgbClr val="A50021"/>
                </a:solidFill>
                <a:latin typeface="Bell MT" panose="02020503060305020303" pitchFamily="18" charset="0"/>
              </a:rPr>
              <a:t>St. Elisabeth-Krankenhaus</a:t>
            </a:r>
            <a:r>
              <a:rPr lang="de-DE" altLang="de-DE" b="1" dirty="0">
                <a:solidFill>
                  <a:srgbClr val="A50021"/>
                </a:solidFill>
                <a:latin typeface="Bell MT" panose="02020503060305020303" pitchFamily="18" charset="0"/>
              </a:rPr>
              <a:t> </a:t>
            </a:r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3071814" y="3933825"/>
            <a:ext cx="6048375" cy="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101" name="Picture 6" descr="CMYK_Logo_Brustzentrum_Köln-Hohenl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212388" y="6056313"/>
            <a:ext cx="1979612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019426"/>
            <a:ext cx="33845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027973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8139576-0489-42AE-97A9-DA84A7AF53FF}"/>
              </a:ext>
            </a:extLst>
          </p:cNvPr>
          <p:cNvSpPr/>
          <p:nvPr/>
        </p:nvSpPr>
        <p:spPr>
          <a:xfrm>
            <a:off x="427447" y="348794"/>
            <a:ext cx="11531311" cy="1600438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sz="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Activity levels of tamoxifen metabolites at the estrogen receptor and the impact of genetic polymorphisms of phase I and II enzymes on their concentration levels in plasma.</a:t>
            </a:r>
          </a:p>
          <a:p>
            <a:pPr algn="ctr">
              <a:lnSpc>
                <a:spcPts val="2700"/>
              </a:lnSpc>
            </a:pP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Mürdter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TE</a:t>
            </a:r>
            <a:r>
              <a:rPr lang="en-US" sz="1600" b="1" i="1" baseline="30000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et al.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Clin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Pharmacol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Ther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2011 May;89(5):708-17.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F539F60-1248-436E-A19D-A5E267A2BD2D}"/>
              </a:ext>
            </a:extLst>
          </p:cNvPr>
          <p:cNvSpPr/>
          <p:nvPr/>
        </p:nvSpPr>
        <p:spPr>
          <a:xfrm>
            <a:off x="365815" y="4471687"/>
            <a:ext cx="50494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de-DE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A50021"/>
                </a:solidFill>
              </a:rPr>
              <a:t>The </a:t>
            </a:r>
            <a:r>
              <a:rPr lang="de-DE" sz="2000" b="1" dirty="0" err="1">
                <a:solidFill>
                  <a:srgbClr val="A50021"/>
                </a:solidFill>
              </a:rPr>
              <a:t>strongest</a:t>
            </a:r>
            <a:r>
              <a:rPr lang="de-DE" sz="2000" b="1" dirty="0">
                <a:solidFill>
                  <a:srgbClr val="A50021"/>
                </a:solidFill>
              </a:rPr>
              <a:t> </a:t>
            </a:r>
            <a:r>
              <a:rPr lang="de-DE" sz="2000" b="1" dirty="0" err="1">
                <a:solidFill>
                  <a:srgbClr val="A50021"/>
                </a:solidFill>
              </a:rPr>
              <a:t>estrogen</a:t>
            </a:r>
            <a:r>
              <a:rPr lang="de-DE" sz="2000" b="1" dirty="0">
                <a:solidFill>
                  <a:srgbClr val="A50021"/>
                </a:solidFill>
              </a:rPr>
              <a:t> </a:t>
            </a:r>
            <a:r>
              <a:rPr lang="de-DE" sz="2000" b="1" dirty="0" err="1">
                <a:solidFill>
                  <a:srgbClr val="A50021"/>
                </a:solidFill>
              </a:rPr>
              <a:t>receptor</a:t>
            </a:r>
            <a:r>
              <a:rPr lang="de-DE" sz="2000" b="1" dirty="0">
                <a:solidFill>
                  <a:srgbClr val="A50021"/>
                </a:solidFill>
              </a:rPr>
              <a:t> </a:t>
            </a:r>
            <a:r>
              <a:rPr lang="de-DE" sz="2000" b="1" dirty="0" err="1">
                <a:solidFill>
                  <a:srgbClr val="A50021"/>
                </a:solidFill>
              </a:rPr>
              <a:t>inhibition</a:t>
            </a:r>
            <a:r>
              <a:rPr lang="de-DE" sz="2000" b="1" dirty="0">
                <a:solidFill>
                  <a:srgbClr val="A50021"/>
                </a:solidFill>
              </a:rPr>
              <a:t> was </a:t>
            </a:r>
            <a:r>
              <a:rPr lang="de-DE" sz="2000" b="1" dirty="0" err="1">
                <a:solidFill>
                  <a:srgbClr val="A50021"/>
                </a:solidFill>
              </a:rPr>
              <a:t>found</a:t>
            </a:r>
            <a:r>
              <a:rPr lang="de-DE" sz="2000" b="1" dirty="0">
                <a:solidFill>
                  <a:srgbClr val="A50021"/>
                </a:solidFill>
              </a:rPr>
              <a:t> </a:t>
            </a:r>
            <a:r>
              <a:rPr lang="de-DE" sz="2000" b="1" dirty="0" err="1">
                <a:solidFill>
                  <a:srgbClr val="A50021"/>
                </a:solidFill>
              </a:rPr>
              <a:t>for</a:t>
            </a:r>
            <a:r>
              <a:rPr lang="de-DE" sz="2000" b="1" dirty="0">
                <a:solidFill>
                  <a:srgbClr val="A50021"/>
                </a:solidFill>
              </a:rPr>
              <a:t> (Z)-</a:t>
            </a:r>
            <a:r>
              <a:rPr lang="de-DE" sz="2000" b="1" dirty="0" err="1">
                <a:solidFill>
                  <a:srgbClr val="A50021"/>
                </a:solidFill>
              </a:rPr>
              <a:t>endoxifen</a:t>
            </a:r>
            <a:r>
              <a:rPr lang="de-DE" sz="2000" b="1" dirty="0">
                <a:solidFill>
                  <a:srgbClr val="A50021"/>
                </a:solidFill>
              </a:rPr>
              <a:t> and (Z)-4-hydroxytamoxifen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-</a:t>
            </a:r>
          </a:p>
          <a:p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inhibitory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concentration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50 (IC50) </a:t>
            </a:r>
          </a:p>
          <a:p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     3 and 7 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nmol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/l,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respectively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de-DE" sz="2000" b="1" dirty="0">
              <a:solidFill>
                <a:srgbClr val="00206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86209A-5B6D-46F3-A143-945D2472B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03" t="37372" r="32117" b="38683"/>
          <a:stretch/>
        </p:blipFill>
        <p:spPr>
          <a:xfrm>
            <a:off x="5812972" y="2142895"/>
            <a:ext cx="5932714" cy="4210194"/>
          </a:xfrm>
          <a:prstGeom prst="rect">
            <a:avLst/>
          </a:prstGeom>
        </p:spPr>
      </p:pic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B774BBDC-D914-49F0-926C-D6908A13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41128F1-939E-4445-ACFE-465F45FF86AB}"/>
              </a:ext>
            </a:extLst>
          </p:cNvPr>
          <p:cNvSpPr/>
          <p:nvPr/>
        </p:nvSpPr>
        <p:spPr>
          <a:xfrm>
            <a:off x="365815" y="2142895"/>
            <a:ext cx="4971295" cy="2308324"/>
          </a:xfrm>
          <a:prstGeom prst="rect">
            <a:avLst/>
          </a:prstGeom>
          <a:solidFill>
            <a:schemeClr val="bg2">
              <a:lumMod val="90000"/>
              <a:alpha val="4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236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breast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cancer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patients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were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genotyped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CYP2D6, CYP2C9, CYP2B6, CYP2C19, CYP3A5, UGT1A4, UGT2B7, and UGT2B15; also,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plasma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concentrations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tamoxifen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and 22 of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its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metabolites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including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(E)-, (Z)-, 3-, and 4′-hydroxymetabolites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well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their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glucuronides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were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quantified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using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liquid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chromatography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tandem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mass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spectrometry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y (MS). The activity levels of the meta-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bolites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were measured using an estrogen response element reporter assay;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58352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6F0CBC5-FA0D-4696-8804-3B27291DE0EA}"/>
              </a:ext>
            </a:extLst>
          </p:cNvPr>
          <p:cNvSpPr/>
          <p:nvPr/>
        </p:nvSpPr>
        <p:spPr>
          <a:xfrm>
            <a:off x="580659" y="172087"/>
            <a:ext cx="11030681" cy="1221681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de-DE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Active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metabolite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plasma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concentrations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after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coadministration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of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and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selective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serotonin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reuptake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inhibitor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paroxetine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algn="ctr">
              <a:lnSpc>
                <a:spcPts val="2700"/>
              </a:lnSpc>
            </a:pP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Stearns V</a:t>
            </a:r>
            <a:r>
              <a:rPr lang="de-DE" sz="1600" b="1" i="1" baseline="30000" dirty="0">
                <a:solidFill>
                  <a:srgbClr val="A50021"/>
                </a:solidFill>
                <a:latin typeface="Arial Black" panose="020B0A04020102020204" pitchFamily="34" charset="0"/>
              </a:rPr>
              <a:t>  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et al</a:t>
            </a:r>
            <a:r>
              <a:rPr lang="sv-S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, J Natl Cancer Inst. 2003 Dec 3;95(23):1758-64.</a:t>
            </a:r>
            <a:r>
              <a:rPr lang="de-DE" sz="1600" b="1" i="1" baseline="30000" dirty="0">
                <a:solidFill>
                  <a:srgbClr val="A50021"/>
                </a:solidFill>
                <a:latin typeface="Arial Black" panose="020B0A04020102020204" pitchFamily="34" charset="0"/>
              </a:rPr>
              <a:t>      </a:t>
            </a:r>
            <a:endParaRPr lang="de-DE" sz="16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Picture 6" descr="CMYK_Logo_Brustzentrum_Köln-Hohenlind">
            <a:extLst>
              <a:ext uri="{FF2B5EF4-FFF2-40B4-BE49-F238E27FC236}">
                <a16:creationId xmlns:a16="http://schemas.microsoft.com/office/drawing/2014/main" id="{921911EE-FEBD-4678-AB33-C1F547E6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55668" y="6316824"/>
            <a:ext cx="1336331" cy="5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C0C4307-2CCF-4BCD-9CC9-E482DF5C577D}"/>
              </a:ext>
            </a:extLst>
          </p:cNvPr>
          <p:cNvSpPr/>
          <p:nvPr/>
        </p:nvSpPr>
        <p:spPr>
          <a:xfrm>
            <a:off x="366493" y="2158591"/>
            <a:ext cx="11573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 </a:t>
            </a: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7" descr="Cover">
            <a:extLst>
              <a:ext uri="{FF2B5EF4-FFF2-40B4-BE49-F238E27FC236}">
                <a16:creationId xmlns:a16="http://schemas.microsoft.com/office/drawing/2014/main" id="{4A9733F2-333B-43F7-A4DE-6D45224C7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0"/>
          <a:stretch/>
        </p:blipFill>
        <p:spPr bwMode="auto">
          <a:xfrm>
            <a:off x="5282969" y="2393004"/>
            <a:ext cx="3677623" cy="27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over">
            <a:extLst>
              <a:ext uri="{FF2B5EF4-FFF2-40B4-BE49-F238E27FC236}">
                <a16:creationId xmlns:a16="http://schemas.microsoft.com/office/drawing/2014/main" id="{812C23F5-4E15-4238-8EB2-1F1B756A1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9"/>
          <a:stretch/>
        </p:blipFill>
        <p:spPr bwMode="auto">
          <a:xfrm>
            <a:off x="8802088" y="2369842"/>
            <a:ext cx="3351830" cy="271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17AD33C-6E09-4B22-9057-10343232D8ED}"/>
              </a:ext>
            </a:extLst>
          </p:cNvPr>
          <p:cNvSpPr/>
          <p:nvPr/>
        </p:nvSpPr>
        <p:spPr>
          <a:xfrm>
            <a:off x="311364" y="2623262"/>
            <a:ext cx="497160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A50021"/>
                </a:solidFill>
              </a:rPr>
              <a:t>Both </a:t>
            </a:r>
            <a:r>
              <a:rPr lang="de-DE" sz="1600" b="1" dirty="0" err="1">
                <a:solidFill>
                  <a:srgbClr val="A50021"/>
                </a:solidFill>
              </a:rPr>
              <a:t>endoxifen</a:t>
            </a:r>
            <a:r>
              <a:rPr lang="de-DE" sz="1600" b="1" dirty="0">
                <a:solidFill>
                  <a:srgbClr val="A50021"/>
                </a:solidFill>
              </a:rPr>
              <a:t> and 4-hydroxy-tamoxifen (100 </a:t>
            </a:r>
            <a:r>
              <a:rPr lang="de-DE" sz="1600" b="1" dirty="0" err="1">
                <a:solidFill>
                  <a:srgbClr val="A50021"/>
                </a:solidFill>
              </a:rPr>
              <a:t>n</a:t>
            </a:r>
            <a:r>
              <a:rPr lang="de-DE" sz="1600" b="1" i="1" dirty="0" err="1">
                <a:solidFill>
                  <a:srgbClr val="A50021"/>
                </a:solidFill>
              </a:rPr>
              <a:t>M</a:t>
            </a:r>
            <a:r>
              <a:rPr lang="de-DE" sz="1600" b="1" dirty="0">
                <a:solidFill>
                  <a:srgbClr val="A50021"/>
                </a:solidFill>
              </a:rPr>
              <a:t>) </a:t>
            </a:r>
            <a:r>
              <a:rPr lang="de-DE" sz="1600" b="1" dirty="0" err="1">
                <a:solidFill>
                  <a:srgbClr val="A50021"/>
                </a:solidFill>
              </a:rPr>
              <a:t>suppressed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estradiol</a:t>
            </a:r>
            <a:r>
              <a:rPr lang="de-DE" sz="1600" b="1" dirty="0">
                <a:solidFill>
                  <a:srgbClr val="A50021"/>
                </a:solidFill>
              </a:rPr>
              <a:t> (200 </a:t>
            </a:r>
            <a:r>
              <a:rPr lang="de-DE" sz="1600" b="1" dirty="0" err="1">
                <a:solidFill>
                  <a:srgbClr val="A50021"/>
                </a:solidFill>
              </a:rPr>
              <a:t>p</a:t>
            </a:r>
            <a:r>
              <a:rPr lang="de-DE" sz="1600" b="1" i="1" dirty="0" err="1">
                <a:solidFill>
                  <a:srgbClr val="A50021"/>
                </a:solidFill>
              </a:rPr>
              <a:t>M</a:t>
            </a:r>
            <a:r>
              <a:rPr lang="de-DE" sz="1600" b="1" dirty="0">
                <a:solidFill>
                  <a:srgbClr val="A50021"/>
                </a:solidFill>
              </a:rPr>
              <a:t>)-</a:t>
            </a:r>
            <a:r>
              <a:rPr lang="de-DE" sz="1600" b="1" dirty="0" err="1">
                <a:solidFill>
                  <a:srgbClr val="A50021"/>
                </a:solidFill>
              </a:rPr>
              <a:t>stimulated</a:t>
            </a:r>
            <a:r>
              <a:rPr lang="de-DE" sz="1600" b="1" dirty="0">
                <a:solidFill>
                  <a:srgbClr val="A50021"/>
                </a:solidFill>
              </a:rPr>
              <a:t> MCF7 </a:t>
            </a:r>
            <a:r>
              <a:rPr lang="de-DE" sz="1600" b="1" dirty="0" err="1">
                <a:solidFill>
                  <a:srgbClr val="A50021"/>
                </a:solidFill>
              </a:rPr>
              <a:t>proliferation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to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control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levels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(Fig. 3,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upper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panel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Tamoxifen also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inhibited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proliferation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though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less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effectively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than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either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metabolite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de-DE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A dose-response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analysis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revealed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that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endoxifen</a:t>
            </a:r>
            <a:r>
              <a:rPr lang="de-DE" sz="1600" b="1" dirty="0">
                <a:solidFill>
                  <a:srgbClr val="A50021"/>
                </a:solidFill>
              </a:rPr>
              <a:t> and 4-hydroxy-tamoxifen </a:t>
            </a:r>
            <a:r>
              <a:rPr lang="de-DE" sz="1600" b="1" dirty="0" err="1">
                <a:solidFill>
                  <a:srgbClr val="A50021"/>
                </a:solidFill>
              </a:rPr>
              <a:t>were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equipotent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this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system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de-DE" sz="1600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= .949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difference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A50021"/>
                </a:solidFill>
              </a:rPr>
              <a:t>Plasma </a:t>
            </a:r>
            <a:r>
              <a:rPr lang="de-DE" sz="1600" b="1" dirty="0" err="1">
                <a:solidFill>
                  <a:srgbClr val="A50021"/>
                </a:solidFill>
              </a:rPr>
              <a:t>concentrations</a:t>
            </a:r>
            <a:r>
              <a:rPr lang="de-DE" sz="1600" b="1" dirty="0">
                <a:solidFill>
                  <a:srgbClr val="A50021"/>
                </a:solidFill>
              </a:rPr>
              <a:t> of 4-hydroxy-tamoxifen </a:t>
            </a:r>
            <a:r>
              <a:rPr lang="de-DE" sz="1600" b="1" dirty="0" err="1">
                <a:solidFill>
                  <a:srgbClr val="A50021"/>
                </a:solidFill>
              </a:rPr>
              <a:t>are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low</a:t>
            </a:r>
            <a:r>
              <a:rPr lang="de-DE" sz="1600" b="1" dirty="0">
                <a:solidFill>
                  <a:srgbClr val="A50021"/>
                </a:solidFill>
              </a:rPr>
              <a:t> relative </a:t>
            </a:r>
            <a:r>
              <a:rPr lang="de-DE" sz="1600" b="1" dirty="0" err="1">
                <a:solidFill>
                  <a:srgbClr val="A50021"/>
                </a:solidFill>
              </a:rPr>
              <a:t>to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those</a:t>
            </a:r>
            <a:r>
              <a:rPr lang="de-DE" sz="1600" b="1" dirty="0">
                <a:solidFill>
                  <a:srgbClr val="A50021"/>
                </a:solidFill>
              </a:rPr>
              <a:t> of N-desmethyl-</a:t>
            </a:r>
            <a:r>
              <a:rPr lang="de-DE" sz="1600" b="1" dirty="0" err="1">
                <a:solidFill>
                  <a:srgbClr val="A50021"/>
                </a:solidFill>
              </a:rPr>
              <a:t>tamoxifen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indicating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that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primary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route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metabolism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parent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drug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tamoxifen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via N-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demethylation</a:t>
            </a:r>
            <a:endParaRPr lang="de-DE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0E40085-A3F3-466F-9143-BDC1CA237005}"/>
              </a:ext>
            </a:extLst>
          </p:cNvPr>
          <p:cNvSpPr/>
          <p:nvPr/>
        </p:nvSpPr>
        <p:spPr>
          <a:xfrm>
            <a:off x="5844254" y="52028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„We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assessed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whether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could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negate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effect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estradiol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in MCF7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cells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dependent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on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estrogen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stimulation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their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proliferation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.“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B37197F-31BB-4397-8A6A-40CE4843D9D6}"/>
              </a:ext>
            </a:extLst>
          </p:cNvPr>
          <p:cNvSpPr/>
          <p:nvPr/>
        </p:nvSpPr>
        <p:spPr>
          <a:xfrm>
            <a:off x="1315615" y="1591944"/>
            <a:ext cx="9540053" cy="338554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Effects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tamoxifen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, 4-hydroxy-tamoxifen, and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on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estrogen-stimulated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proliferation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of MCF7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cells</a:t>
            </a:r>
            <a:endParaRPr lang="de-D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8487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6F0CBC5-FA0D-4696-8804-3B27291DE0EA}"/>
              </a:ext>
            </a:extLst>
          </p:cNvPr>
          <p:cNvSpPr/>
          <p:nvPr/>
        </p:nvSpPr>
        <p:spPr>
          <a:xfrm>
            <a:off x="580659" y="172087"/>
            <a:ext cx="11030681" cy="1177245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de-DE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 Tamoxifen Metabolite,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Endoxifen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 Potent Antiestrogen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that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Targets Estrogen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Receptor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l-G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α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for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Degradation in Breast Cancer Cells</a:t>
            </a:r>
          </a:p>
          <a:p>
            <a:pPr algn="ctr">
              <a:lnSpc>
                <a:spcPts val="2700"/>
              </a:lnSpc>
            </a:pPr>
            <a:r>
              <a:rPr lang="de-DE" sz="1600" i="1" dirty="0">
                <a:solidFill>
                  <a:srgbClr val="A50021"/>
                </a:solidFill>
                <a:latin typeface="Arial Black" panose="020B0A04020102020204" pitchFamily="34" charset="0"/>
              </a:rPr>
              <a:t>Wu X et al, Cancer Res 2009;69(5):1722–7</a:t>
            </a:r>
          </a:p>
        </p:txBody>
      </p:sp>
      <p:pic>
        <p:nvPicPr>
          <p:cNvPr id="20" name="Picture 6" descr="CMYK_Logo_Brustzentrum_Köln-Hohenlind">
            <a:extLst>
              <a:ext uri="{FF2B5EF4-FFF2-40B4-BE49-F238E27FC236}">
                <a16:creationId xmlns:a16="http://schemas.microsoft.com/office/drawing/2014/main" id="{921911EE-FEBD-4678-AB33-C1F547E6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55668" y="6316824"/>
            <a:ext cx="1336331" cy="5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C0C4307-2CCF-4BCD-9CC9-E482DF5C577D}"/>
              </a:ext>
            </a:extLst>
          </p:cNvPr>
          <p:cNvSpPr/>
          <p:nvPr/>
        </p:nvSpPr>
        <p:spPr>
          <a:xfrm>
            <a:off x="569752" y="2272662"/>
            <a:ext cx="62713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A50021"/>
                </a:solidFill>
              </a:rPr>
              <a:t>Endoxifen is a potent antiestrogen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that functions in part by targeting ERα for degradation by the proteasome in breast cancer cells.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A50021"/>
                </a:solidFill>
              </a:rPr>
              <a:t>Endoxifen blocks ERα transcriptional activity and inhibits estrogen-induced breast cancer cell proliferation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even in the presence of tamoxifen, N-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desmethyl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-tamoxifen, and 4-hydroxytamoxifen.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A50021"/>
                </a:solidFill>
              </a:rPr>
              <a:t>All of the effects of </a:t>
            </a:r>
            <a:r>
              <a:rPr lang="en-US" b="1" dirty="0" err="1">
                <a:solidFill>
                  <a:srgbClr val="A50021"/>
                </a:solidFill>
              </a:rPr>
              <a:t>endoxifen</a:t>
            </a:r>
            <a:r>
              <a:rPr lang="en-US" b="1" dirty="0">
                <a:solidFill>
                  <a:srgbClr val="A50021"/>
                </a:solidFill>
              </a:rPr>
              <a:t> are concentration dependent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and do not occur at concentrations observed in human CYP2D6 poor metabolizers.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These results support the theory that </a:t>
            </a:r>
            <a:r>
              <a:rPr lang="en-US" b="1" dirty="0" err="1">
                <a:solidFill>
                  <a:srgbClr val="A50021"/>
                </a:solidFill>
              </a:rPr>
              <a:t>endoxifen</a:t>
            </a:r>
            <a:r>
              <a:rPr lang="en-US" b="1" dirty="0">
                <a:solidFill>
                  <a:srgbClr val="A50021"/>
                </a:solidFill>
              </a:rPr>
              <a:t> is the primary metabolite responsible for the overall effectiveness of tamoxifen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in the treatment of ER-positive breast cancer.</a:t>
            </a:r>
          </a:p>
          <a:p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1D07B1-33D4-458B-B488-1C1D9C98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46" y="1630742"/>
            <a:ext cx="3084264" cy="517968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4CC3FE0-23C2-455C-BFEC-474F62944BF7}"/>
              </a:ext>
            </a:extLst>
          </p:cNvPr>
          <p:cNvSpPr/>
          <p:nvPr/>
        </p:nvSpPr>
        <p:spPr>
          <a:xfrm>
            <a:off x="569752" y="1460812"/>
            <a:ext cx="6096000" cy="523220"/>
          </a:xfrm>
          <a:prstGeom prst="rect">
            <a:avLst/>
          </a:prstGeom>
          <a:solidFill>
            <a:schemeClr val="bg2">
              <a:lumMod val="90000"/>
              <a:alpha val="42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MCF7, T47D, and parental Hs578T cells were purchased from American Type Culture Collection. Ishikawa cells were purchased from Sigma-Aldrich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19834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AC3077C7-0B4A-4AE7-9590-F0D473F8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11" y="2118049"/>
            <a:ext cx="5101668" cy="2901807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ts val="4000"/>
              </a:lnSpc>
            </a:pPr>
            <a:br>
              <a:rPr lang="en-US" sz="5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Fakt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2: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Der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Endoxifenspiegel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korreliert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mit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der Prognose.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3425F2C-3FF5-4DD8-B2DC-10F7FA045E72}"/>
              </a:ext>
            </a:extLst>
          </p:cNvPr>
          <p:cNvCxnSpPr>
            <a:cxnSpLocks/>
          </p:cNvCxnSpPr>
          <p:nvPr/>
        </p:nvCxnSpPr>
        <p:spPr>
          <a:xfrm>
            <a:off x="373224" y="1551370"/>
            <a:ext cx="521985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D0758144-B2CD-43C0-9EF5-761D73AB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6" y="180814"/>
            <a:ext cx="6500327" cy="63239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83863FD7-670D-4AE2-89B1-5D3CB324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246555" y="6516686"/>
            <a:ext cx="842808" cy="3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40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0C9BC5-9D78-412C-B79B-C6F77CB5C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89" y="294438"/>
            <a:ext cx="11568066" cy="1410639"/>
          </a:xfrm>
          <a:solidFill>
            <a:srgbClr val="0070C0">
              <a:alpha val="33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de-DE" sz="9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de-DE" sz="2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 Metabolite </a:t>
            </a:r>
            <a:r>
              <a:rPr lang="de-DE" sz="2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Concentrations</a:t>
            </a:r>
            <a:r>
              <a:rPr lang="de-DE" sz="2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CYP2D6-</a:t>
            </a:r>
            <a:r>
              <a:rPr lang="de-DE" sz="2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Genotype </a:t>
            </a:r>
          </a:p>
          <a:p>
            <a:pPr marL="0" indent="0" algn="ctr">
              <a:buNone/>
            </a:pPr>
            <a:r>
              <a:rPr lang="de-DE" sz="2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and Breast Cancer Outcomes</a:t>
            </a:r>
          </a:p>
          <a:p>
            <a:pPr marL="0" indent="0" algn="ctr">
              <a:buNone/>
            </a:pP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   </a:t>
            </a: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Madlensky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L et al,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Clin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Pharmacol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Ther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2011; 89(5): 718–725</a:t>
            </a:r>
            <a:r>
              <a:rPr lang="en-US" sz="2000" b="1" i="1" dirty="0">
                <a:solidFill>
                  <a:srgbClr val="A50021"/>
                </a:solidFill>
              </a:rPr>
              <a:t>. </a:t>
            </a:r>
            <a:endParaRPr lang="de-DE" sz="2000" b="1" i="1" dirty="0">
              <a:solidFill>
                <a:srgbClr val="A5002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AFBADB-84A9-40B6-8DA0-A6B63DAB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13" name="Picture 6" descr="CMYK_Logo_Brustzentrum_Köln-Hohenlind">
            <a:extLst>
              <a:ext uri="{FF2B5EF4-FFF2-40B4-BE49-F238E27FC236}">
                <a16:creationId xmlns:a16="http://schemas.microsoft.com/office/drawing/2014/main" id="{9841BA42-A00A-4A56-AB47-561EA7A0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A9474EB-E392-4321-BF9E-BFCB9DA27308}"/>
              </a:ext>
            </a:extLst>
          </p:cNvPr>
          <p:cNvSpPr txBox="1"/>
          <p:nvPr/>
        </p:nvSpPr>
        <p:spPr>
          <a:xfrm>
            <a:off x="5031450" y="1944485"/>
            <a:ext cx="71924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Women’s Healthy Eating and Living (WHEL) Study </a:t>
            </a:r>
          </a:p>
          <a:p>
            <a:pPr algn="ctr"/>
            <a:r>
              <a:rPr lang="de-DE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n=1370, </a:t>
            </a:r>
            <a:r>
              <a:rPr lang="de-DE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pre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- and postmenopausal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9ABBEAE-CEAC-4CF8-B224-7062ACAF7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2" t="31324" r="43979" b="11156"/>
          <a:stretch/>
        </p:blipFill>
        <p:spPr>
          <a:xfrm>
            <a:off x="100570" y="1997954"/>
            <a:ext cx="4930880" cy="484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4699137-E926-4147-9858-E8A0A5988757}"/>
              </a:ext>
            </a:extLst>
          </p:cNvPr>
          <p:cNvSpPr/>
          <p:nvPr/>
        </p:nvSpPr>
        <p:spPr>
          <a:xfrm>
            <a:off x="5396918" y="4386511"/>
            <a:ext cx="679508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Breast cancer outcomes were not associated with tamoxifen, 4-hydroxytamoxifen or N-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desmethyltamoxifen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concentrations.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For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a threshold was identified suggesting that </a:t>
            </a:r>
            <a:r>
              <a:rPr lang="en-US" b="1" dirty="0">
                <a:solidFill>
                  <a:srgbClr val="A50021"/>
                </a:solidFill>
              </a:rPr>
              <a:t>women in the upper four quintiles of </a:t>
            </a:r>
            <a:r>
              <a:rPr lang="en-US" b="1" dirty="0" err="1">
                <a:solidFill>
                  <a:srgbClr val="A50021"/>
                </a:solidFill>
              </a:rPr>
              <a:t>endoxifen</a:t>
            </a:r>
            <a:r>
              <a:rPr lang="en-US" b="1" dirty="0">
                <a:solidFill>
                  <a:srgbClr val="A50021"/>
                </a:solidFill>
              </a:rPr>
              <a:t> had a 26% lower recurrence rate than women in the bottom quintile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83DC132-5ABE-4FA9-82E9-9E97F1C64E00}"/>
              </a:ext>
            </a:extLst>
          </p:cNvPr>
          <p:cNvSpPr/>
          <p:nvPr/>
        </p:nvSpPr>
        <p:spPr>
          <a:xfrm>
            <a:off x="5396918" y="2688444"/>
            <a:ext cx="6096000" cy="1631216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The Women's Healthy Eating and Living (WHEL) Study was a multisite randomized controlled trial of the effectiveness of a high-vegetable, low-fat diet, aimed at markedly raising circulating carotenoid concentrations from food sources, in reducing additional breast cancer events and early death in women with early-stage invasive breast cancer (within 4 years of diagnosis)</a:t>
            </a:r>
            <a:endParaRPr lang="de-D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4196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0C9BC5-9D78-412C-B79B-C6F77CB5C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71" y="193466"/>
            <a:ext cx="11853525" cy="1499547"/>
          </a:xfrm>
          <a:solidFill>
            <a:srgbClr val="0070C0">
              <a:alpha val="33000"/>
            </a:srgb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9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 metabolism predicts drug concentrations and outcome in </a:t>
            </a:r>
            <a:r>
              <a:rPr lang="en-US" sz="96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premenopausal</a:t>
            </a:r>
            <a:r>
              <a:rPr lang="en-US" sz="9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patients with early breast cancer </a:t>
            </a:r>
          </a:p>
          <a:p>
            <a:pPr marL="0" indent="0" algn="ctr">
              <a:lnSpc>
                <a:spcPts val="2200"/>
              </a:lnSpc>
              <a:buNone/>
            </a:pPr>
            <a:r>
              <a:rPr lang="en-US" sz="64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Saladores</a:t>
            </a:r>
            <a:r>
              <a:rPr lang="en-US" sz="64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P et al, P</a:t>
            </a:r>
            <a:r>
              <a:rPr lang="sv-SE" sz="64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harmacogenomics J. 2015 Feb; 15(1): 84–94.</a:t>
            </a:r>
            <a:endParaRPr lang="de-DE" sz="56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EAC5B4-32EC-4420-84E4-D53895D96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459"/>
          <a:stretch/>
        </p:blipFill>
        <p:spPr>
          <a:xfrm>
            <a:off x="648941" y="3023831"/>
            <a:ext cx="7524647" cy="357407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5EE0F97-3DC6-4FAE-BF87-D7085208E106}"/>
              </a:ext>
            </a:extLst>
          </p:cNvPr>
          <p:cNvSpPr/>
          <p:nvPr/>
        </p:nvSpPr>
        <p:spPr>
          <a:xfrm>
            <a:off x="8098945" y="2251429"/>
            <a:ext cx="389765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de-DE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A50021"/>
                </a:solidFill>
              </a:rPr>
              <a:t>Improved </a:t>
            </a:r>
            <a:r>
              <a:rPr lang="de-DE" b="1" dirty="0" err="1">
                <a:solidFill>
                  <a:srgbClr val="A50021"/>
                </a:solidFill>
              </a:rPr>
              <a:t>distant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relapse-free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survival</a:t>
            </a:r>
            <a:r>
              <a:rPr lang="de-DE" b="1" dirty="0">
                <a:solidFill>
                  <a:srgbClr val="A50021"/>
                </a:solidFill>
              </a:rPr>
              <a:t> (DRFS) was </a:t>
            </a:r>
            <a:r>
              <a:rPr lang="de-DE" b="1" dirty="0" err="1">
                <a:solidFill>
                  <a:srgbClr val="A50021"/>
                </a:solidFill>
              </a:rPr>
              <a:t>associated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with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decreasing</a:t>
            </a:r>
            <a:r>
              <a:rPr lang="de-DE" b="1" dirty="0">
                <a:solidFill>
                  <a:srgbClr val="A50021"/>
                </a:solidFill>
              </a:rPr>
              <a:t> DM-Tam</a:t>
            </a:r>
            <a:r>
              <a:rPr lang="de-DE" b="1" i="1" dirty="0">
                <a:solidFill>
                  <a:srgbClr val="A50021"/>
                </a:solidFill>
              </a:rPr>
              <a:t>/(Z)-</a:t>
            </a:r>
            <a:r>
              <a:rPr lang="de-DE" b="1" dirty="0" err="1">
                <a:solidFill>
                  <a:srgbClr val="A50021"/>
                </a:solidFill>
              </a:rPr>
              <a:t>endoxifen</a:t>
            </a:r>
            <a:r>
              <a:rPr lang="de-DE" b="1" dirty="0">
                <a:solidFill>
                  <a:srgbClr val="A50021"/>
                </a:solidFill>
              </a:rPr>
              <a:t> (</a:t>
            </a:r>
            <a:r>
              <a:rPr lang="de-DE" b="1" i="1" dirty="0">
                <a:solidFill>
                  <a:srgbClr val="A50021"/>
                </a:solidFill>
              </a:rPr>
              <a:t>P</a:t>
            </a:r>
            <a:r>
              <a:rPr lang="de-DE" b="1" dirty="0">
                <a:solidFill>
                  <a:srgbClr val="A50021"/>
                </a:solidFill>
              </a:rPr>
              <a:t>=0.036)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increasing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CYP2D6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activity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score (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hazard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ratio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(HR)=0.62; 95%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confidence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interval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(CI), 0.43–0.91; 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=0.013). </a:t>
            </a:r>
          </a:p>
          <a:p>
            <a:endParaRPr lang="de-DE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A50021"/>
                </a:solidFill>
              </a:rPr>
              <a:t>Low (&lt;14 </a:t>
            </a:r>
            <a:r>
              <a:rPr lang="de-DE" b="1" dirty="0" err="1">
                <a:solidFill>
                  <a:srgbClr val="A50021"/>
                </a:solidFill>
              </a:rPr>
              <a:t>nM</a:t>
            </a:r>
            <a:r>
              <a:rPr lang="de-DE" b="1" dirty="0">
                <a:solidFill>
                  <a:srgbClr val="A50021"/>
                </a:solidFill>
              </a:rPr>
              <a:t>) </a:t>
            </a:r>
            <a:r>
              <a:rPr lang="de-DE" b="1" dirty="0" err="1">
                <a:solidFill>
                  <a:srgbClr val="A50021"/>
                </a:solidFill>
              </a:rPr>
              <a:t>compared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with</a:t>
            </a:r>
            <a:r>
              <a:rPr lang="de-DE" b="1" dirty="0">
                <a:solidFill>
                  <a:srgbClr val="A50021"/>
                </a:solidFill>
              </a:rPr>
              <a:t> high (&gt;35 </a:t>
            </a:r>
            <a:r>
              <a:rPr lang="de-DE" b="1" dirty="0" err="1">
                <a:solidFill>
                  <a:srgbClr val="A50021"/>
                </a:solidFill>
              </a:rPr>
              <a:t>nM</a:t>
            </a:r>
            <a:r>
              <a:rPr lang="de-DE" b="1" dirty="0">
                <a:solidFill>
                  <a:srgbClr val="A50021"/>
                </a:solidFill>
              </a:rPr>
              <a:t>) </a:t>
            </a:r>
            <a:r>
              <a:rPr lang="de-DE" b="1" dirty="0" err="1">
                <a:solidFill>
                  <a:srgbClr val="A50021"/>
                </a:solidFill>
              </a:rPr>
              <a:t>endoxifen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concentrations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were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associated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with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shorter</a:t>
            </a:r>
            <a:r>
              <a:rPr lang="de-DE" b="1" dirty="0">
                <a:solidFill>
                  <a:srgbClr val="A50021"/>
                </a:solidFill>
              </a:rPr>
              <a:t> DRFS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(univariate 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=0.03; multivariate HR=1.94; 95% CI, 1.04–4.14; 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=0.064). </a:t>
            </a:r>
          </a:p>
        </p:txBody>
      </p:sp>
      <p:pic>
        <p:nvPicPr>
          <p:cNvPr id="9" name="Picture 6" descr="CMYK_Logo_Brustzentrum_Köln-Hohenlind">
            <a:extLst>
              <a:ext uri="{FF2B5EF4-FFF2-40B4-BE49-F238E27FC236}">
                <a16:creationId xmlns:a16="http://schemas.microsoft.com/office/drawing/2014/main" id="{240BAD8B-E5B1-4FA2-A651-AEA7F8A3E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2C0F0C2-685B-4D89-97D8-AEE0FA9F4D01}"/>
              </a:ext>
            </a:extLst>
          </p:cNvPr>
          <p:cNvSpPr/>
          <p:nvPr/>
        </p:nvSpPr>
        <p:spPr>
          <a:xfrm>
            <a:off x="143071" y="1819813"/>
            <a:ext cx="7871925" cy="1077218"/>
          </a:xfrm>
          <a:prstGeom prst="rect">
            <a:avLst/>
          </a:prstGeom>
          <a:solidFill>
            <a:schemeClr val="tx2">
              <a:lumMod val="20000"/>
              <a:lumOff val="80000"/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Three ethnic groups of prospectively recruited hormone receptor-positive premenopausal breast cancer patients with adjuvant tamoxifen treatment were investigated. Steady-state blood samples of patients treated with tamoxifen (20mg per day) were collected on-site within the ﬁrst year of treatment, n=587</a:t>
            </a:r>
            <a:endParaRPr lang="de-D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69689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0C9BC5-9D78-412C-B79B-C6F77CB5C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74" y="100099"/>
            <a:ext cx="11707989" cy="1350200"/>
          </a:xfrm>
          <a:solidFill>
            <a:srgbClr val="0070C0">
              <a:alpha val="33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9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Serum concentrations of active tamoxifen metabolites predict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long-term survival in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adjuvantly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treated breast cancer patients</a:t>
            </a:r>
          </a:p>
          <a:p>
            <a:pPr marL="0" indent="0" algn="ctr">
              <a:buNone/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Thomas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Helland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et al, Breast Cancer Res. 2017; 19: 125</a:t>
            </a:r>
          </a:p>
          <a:p>
            <a:pPr algn="ctr">
              <a:lnSpc>
                <a:spcPts val="2200"/>
              </a:lnSpc>
            </a:pPr>
            <a:endParaRPr lang="de-DE" sz="1600" b="1" i="1" dirty="0">
              <a:solidFill>
                <a:srgbClr val="A5002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49BC811-9C48-4F19-B628-05DDEADD8315}"/>
              </a:ext>
            </a:extLst>
          </p:cNvPr>
          <p:cNvSpPr/>
          <p:nvPr/>
        </p:nvSpPr>
        <p:spPr>
          <a:xfrm>
            <a:off x="1121556" y="1494829"/>
            <a:ext cx="10305502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Serum was drawn from 356 relapse-free patients 3 years after inclusion. Of these, 99 operable BC patients comprising T1/T2 tumors were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adjuvantly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treated with tamoxifen and included in the present study. The median follow-up time for breast cancer death from this entry time was 13.9 years</a:t>
            </a:r>
            <a:endParaRPr lang="de-D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C804EAB-2D40-4DD6-B190-61C73CE86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8"/>
          <a:stretch/>
        </p:blipFill>
        <p:spPr>
          <a:xfrm>
            <a:off x="670618" y="2307460"/>
            <a:ext cx="4697695" cy="451123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D74FE9-1890-4315-BBBD-1FA05E119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81" t="25986" r="47653" b="22993"/>
          <a:stretch/>
        </p:blipFill>
        <p:spPr>
          <a:xfrm>
            <a:off x="6274307" y="2370356"/>
            <a:ext cx="4941089" cy="4422217"/>
          </a:xfrm>
          <a:prstGeom prst="rect">
            <a:avLst/>
          </a:prstGeom>
        </p:spPr>
      </p:pic>
      <p:pic>
        <p:nvPicPr>
          <p:cNvPr id="9" name="Picture 6" descr="CMYK_Logo_Brustzentrum_Köln-Hohenlind">
            <a:extLst>
              <a:ext uri="{FF2B5EF4-FFF2-40B4-BE49-F238E27FC236}">
                <a16:creationId xmlns:a16="http://schemas.microsoft.com/office/drawing/2014/main" id="{E0CE2AD6-CD41-4DE4-9022-C76E82CC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277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077C7-0B4A-4AE7-9590-F0D473F8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8" y="2535963"/>
            <a:ext cx="5101668" cy="2397443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Fakt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3: 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Der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Genotyp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korreliert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mit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der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Konzentration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aktiver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Metaboliten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3425F2C-3FF5-4DD8-B2DC-10F7FA045E72}"/>
              </a:ext>
            </a:extLst>
          </p:cNvPr>
          <p:cNvCxnSpPr>
            <a:cxnSpLocks/>
          </p:cNvCxnSpPr>
          <p:nvPr/>
        </p:nvCxnSpPr>
        <p:spPr>
          <a:xfrm>
            <a:off x="373224" y="1551370"/>
            <a:ext cx="521985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D0758144-B2CD-43C0-9EF5-761D73AB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6" y="180814"/>
            <a:ext cx="6500327" cy="63239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83863FD7-670D-4AE2-89B1-5D3CB324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246555" y="6516686"/>
            <a:ext cx="842808" cy="3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14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B1E1AB0-50FE-4767-957D-2357C6B92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0" t="31150" r="46658" b="11564"/>
          <a:stretch/>
        </p:blipFill>
        <p:spPr>
          <a:xfrm rot="5400000">
            <a:off x="1221885" y="1917523"/>
            <a:ext cx="4275706" cy="5520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61F7BFF-3287-480F-BB5E-898A1BA21377}"/>
              </a:ext>
            </a:extLst>
          </p:cNvPr>
          <p:cNvSpPr/>
          <p:nvPr/>
        </p:nvSpPr>
        <p:spPr>
          <a:xfrm>
            <a:off x="167951" y="1737830"/>
            <a:ext cx="6383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N=1370,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Women’s Healthy Eating and Living (WHEL) Study</a:t>
            </a: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8253C1E-8288-4DCE-992F-C9EDA9DC5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1" t="27555" r="66546" b="22334"/>
          <a:stretch/>
        </p:blipFill>
        <p:spPr>
          <a:xfrm>
            <a:off x="6752690" y="1911278"/>
            <a:ext cx="4071906" cy="468662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1795E9D-ED8D-4D5D-B6DB-7495F62D5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43" y="192306"/>
            <a:ext cx="11568066" cy="1410639"/>
          </a:xfrm>
          <a:solidFill>
            <a:srgbClr val="0070C0">
              <a:alpha val="33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de-DE" sz="9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de-DE" sz="2600" b="1" dirty="0">
                <a:solidFill>
                  <a:srgbClr val="002060"/>
                </a:solidFill>
                <a:latin typeface="Arial Black" panose="020B0A04020102020204" pitchFamily="34" charset="0"/>
              </a:rPr>
              <a:t>Tamoxifen Metabolite </a:t>
            </a:r>
            <a:r>
              <a:rPr lang="de-DE" sz="2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Concentrations</a:t>
            </a:r>
            <a:r>
              <a:rPr lang="de-DE" sz="2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de-DE" sz="26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CYP2D6-</a:t>
            </a:r>
            <a:r>
              <a:rPr lang="de-DE" sz="2600" b="1" dirty="0">
                <a:solidFill>
                  <a:srgbClr val="002060"/>
                </a:solidFill>
                <a:latin typeface="Arial Black" panose="020B0A04020102020204" pitchFamily="34" charset="0"/>
              </a:rPr>
              <a:t>Genotype </a:t>
            </a:r>
          </a:p>
          <a:p>
            <a:pPr marL="0" indent="0" algn="ctr">
              <a:buNone/>
            </a:pPr>
            <a:r>
              <a:rPr lang="de-DE" sz="2600" b="1" dirty="0">
                <a:solidFill>
                  <a:srgbClr val="002060"/>
                </a:solidFill>
                <a:latin typeface="Arial Black" panose="020B0A04020102020204" pitchFamily="34" charset="0"/>
              </a:rPr>
              <a:t>and Breast Cancer Outcomes</a:t>
            </a:r>
          </a:p>
          <a:p>
            <a:pPr marL="0" indent="0" algn="ctr">
              <a:buNone/>
            </a:pP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   </a:t>
            </a: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Madlensky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L et al,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Clin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Pharmacol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Ther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2011; 89(5): 718–725</a:t>
            </a:r>
            <a:r>
              <a:rPr lang="en-US" sz="2000" b="1" i="1" dirty="0">
                <a:solidFill>
                  <a:srgbClr val="A50021"/>
                </a:solidFill>
              </a:rPr>
              <a:t>. </a:t>
            </a:r>
            <a:endParaRPr lang="de-DE" sz="2000" b="1" i="1" dirty="0">
              <a:solidFill>
                <a:srgbClr val="A50021"/>
              </a:solidFill>
            </a:endParaRPr>
          </a:p>
        </p:txBody>
      </p:sp>
      <p:pic>
        <p:nvPicPr>
          <p:cNvPr id="15" name="Picture 6" descr="CMYK_Logo_Brustzentrum_Köln-Hohenlind">
            <a:extLst>
              <a:ext uri="{FF2B5EF4-FFF2-40B4-BE49-F238E27FC236}">
                <a16:creationId xmlns:a16="http://schemas.microsoft.com/office/drawing/2014/main" id="{FA25ED00-F4F6-45BE-A021-83189089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6712FD-AAA7-4934-837C-6E9D753ABEB7}"/>
              </a:ext>
            </a:extLst>
          </p:cNvPr>
          <p:cNvSpPr/>
          <p:nvPr/>
        </p:nvSpPr>
        <p:spPr>
          <a:xfrm>
            <a:off x="9339772" y="3289453"/>
            <a:ext cx="26441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</a:rPr>
              <a:t>Predictors of membership in this higher risk bottom quintile were poor/intermediate metabolizer genotype, higher BMI, and low tamoxifen concentrations</a:t>
            </a:r>
            <a:endParaRPr lang="de-DE" b="1" dirty="0">
              <a:solidFill>
                <a:srgbClr val="A5002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1E69113-DBC8-4192-A179-7EA6443676B4}"/>
              </a:ext>
            </a:extLst>
          </p:cNvPr>
          <p:cNvSpPr/>
          <p:nvPr/>
        </p:nvSpPr>
        <p:spPr>
          <a:xfrm>
            <a:off x="3442996" y="3383533"/>
            <a:ext cx="2337001" cy="200608"/>
          </a:xfrm>
          <a:prstGeom prst="rect">
            <a:avLst/>
          </a:prstGeom>
          <a:solidFill>
            <a:srgbClr val="A50021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4674534-D860-47A0-9368-ACC4CD2EB9C2}"/>
              </a:ext>
            </a:extLst>
          </p:cNvPr>
          <p:cNvSpPr/>
          <p:nvPr/>
        </p:nvSpPr>
        <p:spPr>
          <a:xfrm>
            <a:off x="3442995" y="4021527"/>
            <a:ext cx="2337001" cy="200608"/>
          </a:xfrm>
          <a:prstGeom prst="rect">
            <a:avLst/>
          </a:prstGeom>
          <a:solidFill>
            <a:srgbClr val="A50021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60E6C20-B2B7-46C1-9351-FBFCCEF36D6B}"/>
              </a:ext>
            </a:extLst>
          </p:cNvPr>
          <p:cNvSpPr/>
          <p:nvPr/>
        </p:nvSpPr>
        <p:spPr>
          <a:xfrm>
            <a:off x="3442995" y="4668736"/>
            <a:ext cx="2337001" cy="200608"/>
          </a:xfrm>
          <a:prstGeom prst="rect">
            <a:avLst/>
          </a:prstGeom>
          <a:solidFill>
            <a:srgbClr val="A50021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D05107F-E837-4B7A-9823-0E04B9404AFE}"/>
              </a:ext>
            </a:extLst>
          </p:cNvPr>
          <p:cNvSpPr/>
          <p:nvPr/>
        </p:nvSpPr>
        <p:spPr>
          <a:xfrm>
            <a:off x="3442994" y="5315945"/>
            <a:ext cx="2337001" cy="200608"/>
          </a:xfrm>
          <a:prstGeom prst="rect">
            <a:avLst/>
          </a:prstGeom>
          <a:solidFill>
            <a:srgbClr val="A50021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523781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MYK_Logo_Brustzentrum_Köln-Hohenlind">
            <a:extLst>
              <a:ext uri="{FF2B5EF4-FFF2-40B4-BE49-F238E27FC236}">
                <a16:creationId xmlns:a16="http://schemas.microsoft.com/office/drawing/2014/main" id="{5A64DD73-1E7B-4AAC-AC3C-E41AA188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C1D4F1B-510B-46FF-A4C8-E28FA4D9C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7"/>
          <a:stretch/>
        </p:blipFill>
        <p:spPr>
          <a:xfrm>
            <a:off x="1026219" y="2456630"/>
            <a:ext cx="4010932" cy="399251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6AA4BC2-3E69-49A7-AE3D-41C1727735C5}"/>
              </a:ext>
            </a:extLst>
          </p:cNvPr>
          <p:cNvSpPr/>
          <p:nvPr/>
        </p:nvSpPr>
        <p:spPr>
          <a:xfrm>
            <a:off x="141168" y="272193"/>
            <a:ext cx="5793101" cy="1759456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 metabolism predicts drug concentrations and outcome in premenopausal patients with early breast cancer </a:t>
            </a:r>
          </a:p>
          <a:p>
            <a:pPr algn="ctr">
              <a:lnSpc>
                <a:spcPts val="2200"/>
              </a:lnSpc>
            </a:pPr>
            <a:r>
              <a:rPr lang="en-US" sz="12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Saladores</a:t>
            </a:r>
            <a:r>
              <a:rPr lang="en-US" sz="12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P et al, P</a:t>
            </a:r>
            <a:r>
              <a:rPr lang="sv-SE" sz="12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harmacogenomics J. 2015 Feb; 15(1): 84–94</a:t>
            </a:r>
            <a:r>
              <a:rPr lang="sv-SE" sz="11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</a:t>
            </a:r>
            <a:endParaRPr lang="de-DE" sz="105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7870BF0-EB40-4CAB-A892-7726F1BD2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94" y="3454181"/>
            <a:ext cx="5934267" cy="301423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672FBF0-D7CF-47FA-9D01-6C7E8CB0EAEE}"/>
              </a:ext>
            </a:extLst>
          </p:cNvPr>
          <p:cNvSpPr/>
          <p:nvPr/>
        </p:nvSpPr>
        <p:spPr>
          <a:xfrm>
            <a:off x="6116566" y="272193"/>
            <a:ext cx="5934266" cy="1746632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Serum concentrations of active tamoxifen</a:t>
            </a:r>
          </a:p>
          <a:p>
            <a:pPr algn="ctr">
              <a:lnSpc>
                <a:spcPts val="2800"/>
              </a:lnSpc>
            </a:pPr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metabolites predict long-term survival in </a:t>
            </a:r>
            <a:r>
              <a:rPr lang="en-US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adjuvantly</a:t>
            </a:r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treated breast cancer patients</a:t>
            </a:r>
          </a:p>
          <a:p>
            <a:pPr algn="ctr">
              <a:lnSpc>
                <a:spcPts val="2800"/>
              </a:lnSpc>
            </a:pPr>
            <a:endParaRPr lang="en-US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1700"/>
              </a:lnSpc>
            </a:pPr>
            <a:r>
              <a:rPr lang="en-US" sz="12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Thomas </a:t>
            </a:r>
            <a:r>
              <a:rPr lang="en-US" sz="12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Helland</a:t>
            </a:r>
            <a:r>
              <a:rPr lang="en-US" sz="12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et al, Breast Cancer Res. 2017; 19: 125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1B1F680-A517-42B2-93AE-3CE1835AECEA}"/>
              </a:ext>
            </a:extLst>
          </p:cNvPr>
          <p:cNvSpPr/>
          <p:nvPr/>
        </p:nvSpPr>
        <p:spPr>
          <a:xfrm>
            <a:off x="6116566" y="201882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From an original observational study comprising 817 breast cancer patients, 99 women with operable breast cancer were retrospectively included in the present study. This cohort of patients were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adjuvantly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treated with tamoxifen, had provided serum samples suitable for measuring tamoxifen metabolites, and were relapse-free at 3 years after the primary treatment commenced. The median follow-up time from this entry point to breast cancer death was 13.9 years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51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636BE0-6914-4F84-AB63-A886B974F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3394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 descr="CMYK_Logo_Brustzentrum_Köln-Hohenlind">
            <a:extLst>
              <a:ext uri="{FF2B5EF4-FFF2-40B4-BE49-F238E27FC236}">
                <a16:creationId xmlns:a16="http://schemas.microsoft.com/office/drawing/2014/main" id="{62863F6D-E112-4004-9CB9-A59C225B7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55671" y="6316824"/>
            <a:ext cx="1336328" cy="54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7FB1ED0-8570-4029-8D91-0890DAC4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3" y="3069663"/>
            <a:ext cx="544068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Grundlagen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6A48F37-FC1C-48CE-8333-8EC07FCF915A}"/>
              </a:ext>
            </a:extLst>
          </p:cNvPr>
          <p:cNvCxnSpPr>
            <a:cxnSpLocks/>
          </p:cNvCxnSpPr>
          <p:nvPr/>
        </p:nvCxnSpPr>
        <p:spPr>
          <a:xfrm>
            <a:off x="373224" y="2316480"/>
            <a:ext cx="521985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960330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5B9CBDA-07E9-4521-85A0-3BB9AA758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8" y="2967867"/>
            <a:ext cx="9188866" cy="3744463"/>
          </a:xfr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8139576-0489-42AE-97A9-DA84A7AF53FF}"/>
              </a:ext>
            </a:extLst>
          </p:cNvPr>
          <p:cNvSpPr/>
          <p:nvPr/>
        </p:nvSpPr>
        <p:spPr>
          <a:xfrm>
            <a:off x="149291" y="261420"/>
            <a:ext cx="11853556" cy="1200329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Improved Prediction of Endoxifen Metabolism by CYP2D6 Genotype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 Breast Cancer Patients Treated with Tamoxifen</a:t>
            </a:r>
          </a:p>
          <a:p>
            <a:pPr algn="ctr"/>
            <a:endParaRPr lang="en-US" sz="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Schroth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W et al, F</a:t>
            </a:r>
            <a:r>
              <a:rPr lang="fr-FR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ront</a:t>
            </a:r>
            <a:r>
              <a:rPr lang="fr-FR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fr-FR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Pharmacol</a:t>
            </a:r>
            <a:r>
              <a:rPr lang="fr-FR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2017; 8: 582</a:t>
            </a:r>
            <a:endParaRPr lang="en-US" sz="16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B2E6E9-FFF6-4E8A-AA40-43B57AD0E6A5}"/>
              </a:ext>
            </a:extLst>
          </p:cNvPr>
          <p:cNvSpPr txBox="1"/>
          <p:nvPr/>
        </p:nvSpPr>
        <p:spPr>
          <a:xfrm>
            <a:off x="5472565" y="336185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N=898</a:t>
            </a:r>
          </a:p>
        </p:txBody>
      </p:sp>
      <p:pic>
        <p:nvPicPr>
          <p:cNvPr id="9" name="Picture 6" descr="CMYK_Logo_Brustzentrum_Köln-Hohenlind">
            <a:extLst>
              <a:ext uri="{FF2B5EF4-FFF2-40B4-BE49-F238E27FC236}">
                <a16:creationId xmlns:a16="http://schemas.microsoft.com/office/drawing/2014/main" id="{217015EE-05F1-449A-99F0-4C31D13D9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EA048B7-A678-4DEF-9315-B87EEE3D1B34}"/>
              </a:ext>
            </a:extLst>
          </p:cNvPr>
          <p:cNvSpPr/>
          <p:nvPr/>
        </p:nvSpPr>
        <p:spPr>
          <a:xfrm>
            <a:off x="400932" y="1678578"/>
            <a:ext cx="11390136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The genotype data and available TAM and TAM metabolite concentrations of 908 prospectively recruited ER-positive breast cancer patients that had received adjuvant TAM treatment (20 mg/d) for at least 6 months and who had TAM plasma concentrations above 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150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nM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as a threshold for compliance (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Saladores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et al., 2015) were included in this study.</a:t>
            </a:r>
            <a:endParaRPr lang="de-D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40446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0C9BC5-9D78-412C-B79B-C6F77CB5C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118" y="64795"/>
            <a:ext cx="11573761" cy="1793134"/>
          </a:xfrm>
          <a:solidFill>
            <a:srgbClr val="0070C0">
              <a:alpha val="33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de-DE" sz="11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Impact of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genetic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polymorphisms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on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plasma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levels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of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and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its</a:t>
            </a:r>
            <a:endParaRPr lang="de-DE" sz="2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metabolites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and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toxicity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: 6-months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of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adjuvant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breast</a:t>
            </a: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cancer</a:t>
            </a:r>
            <a:endParaRPr lang="de-DE" sz="2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longitudinal PHACS </a:t>
            </a:r>
            <a:r>
              <a:rPr lang="de-DE" sz="2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study</a:t>
            </a:r>
            <a:r>
              <a:rPr lang="de-DE" sz="2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de-DE" sz="17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White-</a:t>
            </a:r>
            <a:r>
              <a:rPr lang="de-DE" sz="17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Koning</a:t>
            </a:r>
            <a:r>
              <a:rPr lang="de-DE" sz="17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M et al, SABCS 2017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A525FB-0A78-405D-87BC-15BF99515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0" t="19880" r="50739" b="56891"/>
          <a:stretch/>
        </p:blipFill>
        <p:spPr>
          <a:xfrm>
            <a:off x="254466" y="2657516"/>
            <a:ext cx="4463538" cy="39970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0813AF4-B0E5-46AB-9146-3A97ECEC6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0" t="15637" r="85" b="47168"/>
          <a:stretch/>
        </p:blipFill>
        <p:spPr>
          <a:xfrm>
            <a:off x="4835799" y="2657516"/>
            <a:ext cx="7210343" cy="395604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62CE574-51A6-44C4-B3B6-AFE3C357D48F}"/>
              </a:ext>
            </a:extLst>
          </p:cNvPr>
          <p:cNvSpPr txBox="1"/>
          <p:nvPr/>
        </p:nvSpPr>
        <p:spPr>
          <a:xfrm>
            <a:off x="195568" y="2571566"/>
            <a:ext cx="45813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A50021"/>
                </a:solidFill>
              </a:rPr>
              <a:t>Endoxifen </a:t>
            </a:r>
            <a:r>
              <a:rPr lang="de-DE" b="1" dirty="0" err="1">
                <a:solidFill>
                  <a:srgbClr val="A50021"/>
                </a:solidFill>
              </a:rPr>
              <a:t>concentration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increases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significantly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with</a:t>
            </a:r>
            <a:r>
              <a:rPr lang="de-DE" b="1" dirty="0">
                <a:solidFill>
                  <a:srgbClr val="A50021"/>
                </a:solidFill>
              </a:rPr>
              <a:t> CYP2D6-MS (p&lt;0,001)</a:t>
            </a:r>
          </a:p>
        </p:txBody>
      </p:sp>
      <p:pic>
        <p:nvPicPr>
          <p:cNvPr id="10" name="Picture 6" descr="CMYK_Logo_Brustzentrum_Köln-Hohenlind">
            <a:extLst>
              <a:ext uri="{FF2B5EF4-FFF2-40B4-BE49-F238E27FC236}">
                <a16:creationId xmlns:a16="http://schemas.microsoft.com/office/drawing/2014/main" id="{5A64DD73-1E7B-4AAC-AC3C-E41AA188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1939569-1564-434B-8C25-D4D2FD29F335}"/>
              </a:ext>
            </a:extLst>
          </p:cNvPr>
          <p:cNvSpPr/>
          <p:nvPr/>
        </p:nvSpPr>
        <p:spPr>
          <a:xfrm>
            <a:off x="3285453" y="1987107"/>
            <a:ext cx="562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n=879, Untersuchung 6 Monate nach Medikationsbeginn</a:t>
            </a:r>
            <a:endParaRPr lang="de-DE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6426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077C7-0B4A-4AE7-9590-F0D473F8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12" y="2144077"/>
            <a:ext cx="5101668" cy="2847801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ts val="4000"/>
              </a:lnSpc>
            </a:pPr>
            <a:br>
              <a:rPr lang="en-US" sz="5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Fakt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4: 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Der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Genotyp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korreliert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mit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der Prognose.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3425F2C-3FF5-4DD8-B2DC-10F7FA045E72}"/>
              </a:ext>
            </a:extLst>
          </p:cNvPr>
          <p:cNvCxnSpPr>
            <a:cxnSpLocks/>
          </p:cNvCxnSpPr>
          <p:nvPr/>
        </p:nvCxnSpPr>
        <p:spPr>
          <a:xfrm>
            <a:off x="373224" y="1551370"/>
            <a:ext cx="521985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D0758144-B2CD-43C0-9EF5-761D73AB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6" y="180814"/>
            <a:ext cx="6500327" cy="63239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83863FD7-670D-4AE2-89B1-5D3CB324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246555" y="6516686"/>
            <a:ext cx="842808" cy="3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98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D4EE9-EEB9-4A6E-BAB9-3650D813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22" y="244912"/>
            <a:ext cx="11920756" cy="1418590"/>
          </a:xfrm>
          <a:solidFill>
            <a:srgbClr val="0070C0">
              <a:alpha val="33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de-DE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Breast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cancer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treatment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outcome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with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adjuvant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relative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to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patient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CYP2D6 and CYP2C19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genotypes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de-DE" sz="1600" i="1" dirty="0">
                <a:solidFill>
                  <a:srgbClr val="A50021"/>
                </a:solidFill>
                <a:latin typeface="Arial Black" panose="020B0A04020102020204" pitchFamily="34" charset="0"/>
              </a:rPr>
              <a:t>Schroth W et al, J </a:t>
            </a:r>
            <a:r>
              <a:rPr lang="de-DE" sz="1600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Clin</a:t>
            </a:r>
            <a:r>
              <a:rPr lang="de-DE" sz="1600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de-DE" sz="1600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Oncol</a:t>
            </a:r>
            <a:r>
              <a:rPr lang="de-DE" sz="1600" i="1" dirty="0">
                <a:solidFill>
                  <a:srgbClr val="A50021"/>
                </a:solidFill>
                <a:latin typeface="Arial Black" panose="020B0A04020102020204" pitchFamily="34" charset="0"/>
              </a:rPr>
              <a:t> 2007;25:5187-5193</a:t>
            </a:r>
          </a:p>
        </p:txBody>
      </p:sp>
      <p:pic>
        <p:nvPicPr>
          <p:cNvPr id="8" name="Picture 6" descr="CMYK_Logo_Brustzentrum_Köln-Hohenlind">
            <a:extLst>
              <a:ext uri="{FF2B5EF4-FFF2-40B4-BE49-F238E27FC236}">
                <a16:creationId xmlns:a16="http://schemas.microsoft.com/office/drawing/2014/main" id="{0DF6F5A3-AB7D-4C1E-994F-FDC209D9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D6FA26C-3508-45AA-82D2-7A122E137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09" y="2211355"/>
            <a:ext cx="6997552" cy="393612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300F855-759C-44F3-A069-5739A9CF809C}"/>
              </a:ext>
            </a:extLst>
          </p:cNvPr>
          <p:cNvSpPr/>
          <p:nvPr/>
        </p:nvSpPr>
        <p:spPr>
          <a:xfrm>
            <a:off x="309119" y="3587094"/>
            <a:ext cx="43841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A50021"/>
                </a:solidFill>
              </a:rPr>
              <a:t>Tamoxifen-treated patients with impaired formation of antiestrogenic metabolites had significantly more recurrences of breast cancer, shorter relapse-free periods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(hazard ratio [HR], 2.24; 95% CI, 1.16 to 4.33; P = .02), </a:t>
            </a:r>
            <a:r>
              <a:rPr lang="en-US" b="1" dirty="0">
                <a:solidFill>
                  <a:srgbClr val="A50021"/>
                </a:solidFill>
              </a:rPr>
              <a:t>and worse event-free survival rates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(HR, 1.89; 95% CI, 1.10 to 3.25; P = .02) compared with carriers of functional alleles. 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76B8507-D90F-40AF-BAEB-CA615D49B59A}"/>
              </a:ext>
            </a:extLst>
          </p:cNvPr>
          <p:cNvSpPr/>
          <p:nvPr/>
        </p:nvSpPr>
        <p:spPr>
          <a:xfrm>
            <a:off x="162139" y="1951672"/>
            <a:ext cx="4723190" cy="1569660"/>
          </a:xfrm>
          <a:prstGeom prst="rect">
            <a:avLst/>
          </a:prstGeom>
          <a:solidFill>
            <a:schemeClr val="bg2">
              <a:lumMod val="90000"/>
              <a:alpha val="2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DNA from 206 patients receiving adjuvant tamoxifen monotherapy and from 280 patients not receiving tamoxifen therapy (71 months median follow-up) was isolated from archival material and was genotyped. The median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postsurgery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follow-up period was 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71 months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39455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D4EE9-EEB9-4A6E-BAB9-3650D813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22" y="244912"/>
            <a:ext cx="11920756" cy="1348656"/>
          </a:xfrm>
          <a:solidFill>
            <a:srgbClr val="0070C0">
              <a:alpha val="33000"/>
            </a:srgb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1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CYP2D6-Genotype and Tamoxifen Response for Breast Cancer: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 Systematic Review and Meta-Analysis</a:t>
            </a:r>
          </a:p>
          <a:p>
            <a:pPr marL="0" indent="0" algn="ctr">
              <a:buNone/>
            </a:pPr>
            <a:r>
              <a:rPr lang="en-US" sz="20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Lum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DWK et al, PLOS ONE,  October 2013 | Volume 8 | Issue 10 | e76648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96C4D3-CAD8-42FB-8A4B-421C3B945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rcRect l="32477" t="29285" r="23331" b="10193"/>
          <a:stretch/>
        </p:blipFill>
        <p:spPr>
          <a:xfrm>
            <a:off x="5045596" y="1688841"/>
            <a:ext cx="6878926" cy="516915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0B494AD-E95A-4408-BB08-1654E8B72B93}"/>
              </a:ext>
            </a:extLst>
          </p:cNvPr>
          <p:cNvSpPr/>
          <p:nvPr/>
        </p:nvSpPr>
        <p:spPr>
          <a:xfrm>
            <a:off x="135622" y="2059759"/>
            <a:ext cx="4613660" cy="1323439"/>
          </a:xfrm>
          <a:prstGeom prst="rect">
            <a:avLst/>
          </a:prstGeom>
          <a:solidFill>
            <a:schemeClr val="bg2">
              <a:lumMod val="90000"/>
              <a:alpha val="3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Systematic review and meta-analysis of prospective, cross-sectional and case-control studies published to 2012. </a:t>
            </a:r>
          </a:p>
          <a:p>
            <a:pPr algn="ctr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N=13629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F8E8C00-08C5-453D-B82B-D26844353EEB}"/>
              </a:ext>
            </a:extLst>
          </p:cNvPr>
          <p:cNvSpPr/>
          <p:nvPr/>
        </p:nvSpPr>
        <p:spPr>
          <a:xfrm>
            <a:off x="363773" y="3995678"/>
            <a:ext cx="475873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A50021"/>
                </a:solidFill>
              </a:rPr>
              <a:t>A weak association between </a:t>
            </a:r>
            <a:r>
              <a:rPr lang="en-US" sz="1600" b="1" i="1" dirty="0">
                <a:solidFill>
                  <a:srgbClr val="A50021"/>
                </a:solidFill>
              </a:rPr>
              <a:t>CYP2D6</a:t>
            </a:r>
            <a:r>
              <a:rPr lang="en-US" sz="1600" b="1" dirty="0">
                <a:solidFill>
                  <a:srgbClr val="A50021"/>
                </a:solidFill>
              </a:rPr>
              <a:t> genotype and surrogate endpoints for overall survival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A50021"/>
                </a:solidFill>
              </a:rPr>
              <a:t>No association between </a:t>
            </a:r>
            <a:r>
              <a:rPr lang="en-US" sz="1600" b="1" i="1" dirty="0">
                <a:solidFill>
                  <a:srgbClr val="A50021"/>
                </a:solidFill>
              </a:rPr>
              <a:t>CYP2D6</a:t>
            </a:r>
            <a:r>
              <a:rPr lang="en-US" sz="1600" b="1" dirty="0">
                <a:solidFill>
                  <a:srgbClr val="A50021"/>
                </a:solidFill>
              </a:rPr>
              <a:t> genotype and tamoxifen response for all-cause mortality or overall survival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The current evidence does not support the use of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CYP2D6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genotyping to guide tamoxifen prescribing for the treatment of breast cancer.</a:t>
            </a:r>
            <a:endParaRPr lang="de-DE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6" descr="CMYK_Logo_Brustzentrum_Köln-Hohenlind">
            <a:extLst>
              <a:ext uri="{FF2B5EF4-FFF2-40B4-BE49-F238E27FC236}">
                <a16:creationId xmlns:a16="http://schemas.microsoft.com/office/drawing/2014/main" id="{EB54143A-F397-4610-B414-78435896A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62486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D4EE9-EEB9-4A6E-BAB9-3650D813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21" y="227063"/>
            <a:ext cx="11920756" cy="1566885"/>
          </a:xfrm>
          <a:solidFill>
            <a:srgbClr val="0070C0">
              <a:alpha val="35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CYP2D6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Genotype and Adjuvant Tamoxifen:                                                              Meta-Analysis of Heterogeneous Study Populations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Province MA et al,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Clin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Pharmacol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Ther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2014 Feb; 95(2): 216–227</a:t>
            </a:r>
          </a:p>
          <a:p>
            <a:pPr algn="ctr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B8A0446-35AC-4ADA-A3AA-DAAF85617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72" y="2203874"/>
            <a:ext cx="8561949" cy="226280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A45D8F6A-7EAE-4A42-8A90-AAFAF3F792CF}"/>
              </a:ext>
            </a:extLst>
          </p:cNvPr>
          <p:cNvSpPr/>
          <p:nvPr/>
        </p:nvSpPr>
        <p:spPr>
          <a:xfrm>
            <a:off x="3304045" y="4610488"/>
            <a:ext cx="85619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Criterion 1: </a:t>
            </a:r>
            <a:r>
              <a:rPr lang="en-US" sz="1600" b="1" dirty="0">
                <a:solidFill>
                  <a:srgbClr val="A50021"/>
                </a:solidFill>
              </a:rPr>
              <a:t>postmenopausal women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with surgically resected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</a:rPr>
              <a:t>nonmetastatic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invasive ER-positive breast cancers </a:t>
            </a:r>
            <a:r>
              <a:rPr lang="en-US" sz="1600" b="1" dirty="0">
                <a:solidFill>
                  <a:srgbClr val="A50021"/>
                </a:solidFill>
              </a:rPr>
              <a:t>who received adjuvant tamoxifen monotherapy at a dose of 20 mg/day for an intended duration of 5 years, and were followed at least annually for recurrence. In addition, analysis of at least </a:t>
            </a:r>
            <a:r>
              <a:rPr lang="en-US" sz="1600" b="1" i="1" dirty="0">
                <a:solidFill>
                  <a:srgbClr val="A50021"/>
                </a:solidFill>
              </a:rPr>
              <a:t>CYP2D6*4</a:t>
            </a:r>
            <a:r>
              <a:rPr lang="en-US" sz="1600" b="1" dirty="0">
                <a:solidFill>
                  <a:srgbClr val="A50021"/>
                </a:solidFill>
              </a:rPr>
              <a:t> was required 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Criterion 2 included criterion 1 but allowed both pre- and postmenopausal patients who had received any duration of tamoxifen; moreover, annual follow-up was not required. 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Criterion 3 included all samples not excluded by any exclusion test for missing data or data inconsistencies (least restrictive)</a:t>
            </a:r>
            <a:endParaRPr lang="de-DE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C3C2B68-A644-4B59-9C1C-CF617C1624E0}"/>
              </a:ext>
            </a:extLst>
          </p:cNvPr>
          <p:cNvSpPr/>
          <p:nvPr/>
        </p:nvSpPr>
        <p:spPr>
          <a:xfrm>
            <a:off x="11285004" y="2891213"/>
            <a:ext cx="749117" cy="261257"/>
          </a:xfrm>
          <a:prstGeom prst="rect">
            <a:avLst/>
          </a:prstGeom>
          <a:solidFill>
            <a:srgbClr val="A50021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6" descr="CMYK_Logo_Brustzentrum_Köln-Hohenlind">
            <a:extLst>
              <a:ext uri="{FF2B5EF4-FFF2-40B4-BE49-F238E27FC236}">
                <a16:creationId xmlns:a16="http://schemas.microsoft.com/office/drawing/2014/main" id="{54CEDD78-9708-475A-B00D-0C910B49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016952" y="6382138"/>
            <a:ext cx="1175047" cy="47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3089F2B0-5928-460F-BB7C-F3DAE80400B4}"/>
              </a:ext>
            </a:extLst>
          </p:cNvPr>
          <p:cNvSpPr/>
          <p:nvPr/>
        </p:nvSpPr>
        <p:spPr>
          <a:xfrm>
            <a:off x="7210460" y="2943389"/>
            <a:ext cx="749117" cy="261257"/>
          </a:xfrm>
          <a:prstGeom prst="rect">
            <a:avLst/>
          </a:prstGeom>
          <a:solidFill>
            <a:srgbClr val="A50021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885D6B2-DE73-4DB3-AD72-C211057028D2}"/>
              </a:ext>
            </a:extLst>
          </p:cNvPr>
          <p:cNvSpPr/>
          <p:nvPr/>
        </p:nvSpPr>
        <p:spPr>
          <a:xfrm>
            <a:off x="157879" y="4073814"/>
            <a:ext cx="289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 (n=4973):</a:t>
            </a:r>
          </a:p>
          <a:p>
            <a:endParaRPr lang="de-DE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Using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strict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eligibility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requirements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>
                <a:solidFill>
                  <a:srgbClr val="A50021"/>
                </a:solidFill>
              </a:rPr>
              <a:t>CYP2D6 </a:t>
            </a:r>
            <a:r>
              <a:rPr lang="de-DE" b="1" dirty="0" err="1">
                <a:solidFill>
                  <a:srgbClr val="A50021"/>
                </a:solidFill>
              </a:rPr>
              <a:t>poor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metabolizer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status</a:t>
            </a:r>
            <a:r>
              <a:rPr lang="de-DE" b="1" dirty="0">
                <a:solidFill>
                  <a:srgbClr val="A50021"/>
                </a:solidFill>
              </a:rPr>
              <a:t> was </a:t>
            </a:r>
            <a:r>
              <a:rPr lang="de-DE" b="1" dirty="0" err="1">
                <a:solidFill>
                  <a:srgbClr val="A50021"/>
                </a:solidFill>
              </a:rPr>
              <a:t>associated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with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poorer</a:t>
            </a:r>
            <a:r>
              <a:rPr lang="de-DE" b="1" dirty="0">
                <a:solidFill>
                  <a:srgbClr val="A50021"/>
                </a:solidFill>
              </a:rPr>
              <a:t> invasive </a:t>
            </a:r>
            <a:r>
              <a:rPr lang="de-DE" b="1" dirty="0" err="1">
                <a:solidFill>
                  <a:srgbClr val="A50021"/>
                </a:solidFill>
              </a:rPr>
              <a:t>disease</a:t>
            </a:r>
            <a:r>
              <a:rPr lang="de-DE" b="1" dirty="0">
                <a:solidFill>
                  <a:srgbClr val="A50021"/>
                </a:solidFill>
              </a:rPr>
              <a:t>–</a:t>
            </a:r>
            <a:r>
              <a:rPr lang="de-DE" b="1" dirty="0" err="1">
                <a:solidFill>
                  <a:srgbClr val="A50021"/>
                </a:solidFill>
              </a:rPr>
              <a:t>free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dirty="0" err="1">
                <a:solidFill>
                  <a:srgbClr val="A50021"/>
                </a:solidFill>
              </a:rPr>
              <a:t>survival</a:t>
            </a:r>
            <a:r>
              <a:rPr lang="de-DE" b="1" dirty="0">
                <a:solidFill>
                  <a:srgbClr val="A50021"/>
                </a:solidFill>
              </a:rPr>
              <a:t>.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AA0DFDC-115D-4488-92E4-4AF017D138AD}"/>
              </a:ext>
            </a:extLst>
          </p:cNvPr>
          <p:cNvSpPr/>
          <p:nvPr/>
        </p:nvSpPr>
        <p:spPr>
          <a:xfrm>
            <a:off x="135621" y="2106383"/>
            <a:ext cx="3059539" cy="1569660"/>
          </a:xfrm>
          <a:prstGeom prst="rect">
            <a:avLst/>
          </a:prstGeom>
          <a:solidFill>
            <a:schemeClr val="bg2">
              <a:lumMod val="90000"/>
              <a:alpha val="2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The ITPC comprises 12 research projects from nine countries and three continents that contributed clinical and genetic data for a total of 4,973 breast cancer patients treated with tamoxifen</a:t>
            </a:r>
            <a:endParaRPr lang="de-DE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893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D4EE9-EEB9-4A6E-BAB9-3650D813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86" y="231671"/>
            <a:ext cx="11803225" cy="1577351"/>
          </a:xfrm>
          <a:solidFill>
            <a:srgbClr val="0070C0">
              <a:alpha val="35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Association between CYP2D6 genotypes and the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clinical outcomes of adjuvant tamoxifen for breast cancer: a meta-analysis</a:t>
            </a:r>
          </a:p>
          <a:p>
            <a:pPr marL="0" indent="0" algn="ctr">
              <a:buNone/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Jung JA et al., Pharmacogenomics. 2014 Jan;15(1):49-60</a:t>
            </a:r>
          </a:p>
          <a:p>
            <a:pPr algn="ctr"/>
            <a:endParaRPr lang="de-DE" sz="900" dirty="0"/>
          </a:p>
        </p:txBody>
      </p:sp>
      <p:pic>
        <p:nvPicPr>
          <p:cNvPr id="8" name="Picture 6" descr="CMYK_Logo_Brustzentrum_Köln-Hohenlind">
            <a:extLst>
              <a:ext uri="{FF2B5EF4-FFF2-40B4-BE49-F238E27FC236}">
                <a16:creationId xmlns:a16="http://schemas.microsoft.com/office/drawing/2014/main" id="{0DF6F5A3-AB7D-4C1E-994F-FDC209D9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70163" y="6322693"/>
            <a:ext cx="1321837" cy="53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2931C2C-4F1D-469D-946B-040943B74EC9}"/>
              </a:ext>
            </a:extLst>
          </p:cNvPr>
          <p:cNvSpPr/>
          <p:nvPr/>
        </p:nvSpPr>
        <p:spPr>
          <a:xfrm>
            <a:off x="552837" y="2401491"/>
            <a:ext cx="108064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Results: (N=5183)</a:t>
            </a:r>
          </a:p>
          <a:p>
            <a:endParaRPr lang="en-US" sz="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A50021"/>
                </a:solidFill>
              </a:rPr>
              <a:t>A significantly increased risk of breast cancer recurrence in patients carrying variant CYP2D6 genotypes was found in this investigation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. The mean hazard ratios and 95% CI were 1.60 (1.04-2.47) in the random effect model implemented in R and 1.63 (1.01-2.62) in the random effect model in NONMEM.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F82679C-7CF6-48C8-882E-038260662FAF}"/>
              </a:ext>
            </a:extLst>
          </p:cNvPr>
          <p:cNvSpPr/>
          <p:nvPr/>
        </p:nvSpPr>
        <p:spPr>
          <a:xfrm>
            <a:off x="194386" y="3799173"/>
            <a:ext cx="11803224" cy="1254189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sz="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 pooled analysis of CYP2D6 genotype in breast cancer prevention trials of low-dose tamoxifen.</a:t>
            </a:r>
          </a:p>
          <a:p>
            <a:pPr algn="ctr">
              <a:lnSpc>
                <a:spcPts val="2700"/>
              </a:lnSpc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Johansson H</a:t>
            </a:r>
            <a:r>
              <a:rPr lang="en-US" sz="1600" b="1" i="1" baseline="30000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et al, 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Breast Cancer Res Treat. 2016 Aug;159(1):97-108</a:t>
            </a:r>
            <a:r>
              <a:rPr lang="en-US" sz="1600" b="1" i="1" baseline="30000" dirty="0">
                <a:solidFill>
                  <a:srgbClr val="A50021"/>
                </a:solidFill>
                <a:latin typeface="Arial Black" panose="020B0A04020102020204" pitchFamily="34" charset="0"/>
              </a:rPr>
              <a:t>  </a:t>
            </a:r>
            <a:endParaRPr lang="en-US" sz="16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B131D85-10D9-43AF-9E6E-5C0486C0C94D}"/>
              </a:ext>
            </a:extLst>
          </p:cNvPr>
          <p:cNvSpPr/>
          <p:nvPr/>
        </p:nvSpPr>
        <p:spPr>
          <a:xfrm>
            <a:off x="552836" y="5639603"/>
            <a:ext cx="1080640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After a median follow-up of 12 years, </a:t>
            </a:r>
            <a:r>
              <a:rPr lang="en-US" b="1" dirty="0">
                <a:solidFill>
                  <a:srgbClr val="A50021"/>
                </a:solidFill>
              </a:rPr>
              <a:t>rapid metabolizers with prior history of breast neoplasms allocated to tamoxifen 5 mg/day had a 60 % reduction of risk of recurrences (HR = 0.40, 95 % CI: 0.16-0.99) compared to slow metabolizers. </a:t>
            </a:r>
            <a:endParaRPr lang="de-DE" b="1" dirty="0">
              <a:solidFill>
                <a:srgbClr val="A5002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2790E3A-970F-4CEE-81AA-9C4733AC7B51}"/>
              </a:ext>
            </a:extLst>
          </p:cNvPr>
          <p:cNvSpPr/>
          <p:nvPr/>
        </p:nvSpPr>
        <p:spPr>
          <a:xfrm>
            <a:off x="194386" y="1786373"/>
            <a:ext cx="11803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performed a meta-analysis of ten previous clinical reports (n = 5183) to evaluate the association betweenCYP2D6 genotype and hazard ratios for the recurrence risk of breast cancer after postoperative tamoxifen treatment.</a:t>
            </a:r>
            <a:endParaRPr lang="de-DE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931FFCB-CBD2-4A12-B1E0-B50DC4CF97A2}"/>
              </a:ext>
            </a:extLst>
          </p:cNvPr>
          <p:cNvSpPr/>
          <p:nvPr/>
        </p:nvSpPr>
        <p:spPr>
          <a:xfrm>
            <a:off x="194386" y="5064780"/>
            <a:ext cx="11711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Four randomized breast cancer prevention trials of very-low-dose (1 mg/day,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 = 52 or 10 mg/week,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 = 152) or low-dose tamoxifen (5 mg/day,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 = 171) were pooled. </a:t>
            </a:r>
            <a:endParaRPr lang="de-D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98188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D4EE9-EEB9-4A6E-BAB9-3650D813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27" y="321332"/>
            <a:ext cx="11803225" cy="1464678"/>
          </a:xfrm>
          <a:solidFill>
            <a:srgbClr val="0070C0">
              <a:alpha val="35000"/>
            </a:srgb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9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The effect of </a:t>
            </a: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CYP2D6 *10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polymorphism on adjuvant tamoxifen in Asian breast cancer patients: a meta-analysis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de-DE" sz="19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Junjun</a:t>
            </a:r>
            <a:r>
              <a:rPr lang="de-DE" sz="19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Lu et al, </a:t>
            </a:r>
            <a:r>
              <a:rPr lang="en-US" sz="19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Onco</a:t>
            </a:r>
            <a:r>
              <a:rPr lang="en-US" sz="19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Targets </a:t>
            </a:r>
            <a:r>
              <a:rPr lang="en-US" sz="19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Ther</a:t>
            </a:r>
            <a:r>
              <a:rPr lang="en-US" sz="19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2017; 10: 5429–5437. </a:t>
            </a:r>
            <a:endParaRPr lang="de-DE" sz="19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6" descr="CMYK_Logo_Brustzentrum_Köln-Hohenlind">
            <a:extLst>
              <a:ext uri="{FF2B5EF4-FFF2-40B4-BE49-F238E27FC236}">
                <a16:creationId xmlns:a16="http://schemas.microsoft.com/office/drawing/2014/main" id="{0DF6F5A3-AB7D-4C1E-994F-FDC209D9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2931C2C-4F1D-469D-946B-040943B74EC9}"/>
              </a:ext>
            </a:extLst>
          </p:cNvPr>
          <p:cNvSpPr/>
          <p:nvPr/>
        </p:nvSpPr>
        <p:spPr>
          <a:xfrm>
            <a:off x="174948" y="2024592"/>
            <a:ext cx="4506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20BDFF-25AB-478B-8915-DCFC05FE9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2"/>
          <a:stretch/>
        </p:blipFill>
        <p:spPr>
          <a:xfrm>
            <a:off x="5289908" y="2722585"/>
            <a:ext cx="3388910" cy="28851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A456D9-93FD-4A76-B172-19F5E96BC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2"/>
          <a:stretch/>
        </p:blipFill>
        <p:spPr>
          <a:xfrm>
            <a:off x="8705462" y="2788431"/>
            <a:ext cx="3311590" cy="281930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DF25134-37E3-40A3-9C9B-28DB0F174E0A}"/>
              </a:ext>
            </a:extLst>
          </p:cNvPr>
          <p:cNvSpPr txBox="1"/>
          <p:nvPr/>
        </p:nvSpPr>
        <p:spPr>
          <a:xfrm>
            <a:off x="7879152" y="600113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Blood-DNA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7878D56-CAF7-4D3C-9C2E-FA1532C4415A}"/>
              </a:ext>
            </a:extLst>
          </p:cNvPr>
          <p:cNvSpPr/>
          <p:nvPr/>
        </p:nvSpPr>
        <p:spPr>
          <a:xfrm>
            <a:off x="174948" y="2381121"/>
            <a:ext cx="536551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Patients homozygous for the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CYP2D6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alleles revealed a </a:t>
            </a:r>
            <a:r>
              <a:rPr lang="en-US" b="1" dirty="0">
                <a:solidFill>
                  <a:srgbClr val="A50021"/>
                </a:solidFill>
              </a:rPr>
              <a:t>significantly higher incidence of recurrence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within 10 years after the operation (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 =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 0.0057; odds ratio, 16.63; 95% confidence interval, 1.75–158.12), compared with those homozygous for the wild-type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CYP2D6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alleles.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A50021"/>
                </a:solidFill>
              </a:rPr>
              <a:t>CYP2D6</a:t>
            </a:r>
            <a:r>
              <a:rPr lang="en-US" b="1" dirty="0">
                <a:solidFill>
                  <a:srgbClr val="A50021"/>
                </a:solidFill>
              </a:rPr>
              <a:t> genotype and tumor size were independent factors affecting recurrence-free survival.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Patients with the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CYP2D6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10/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genotype showed a </a:t>
            </a:r>
            <a:r>
              <a:rPr lang="en-US" b="1" dirty="0">
                <a:solidFill>
                  <a:srgbClr val="A50021"/>
                </a:solidFill>
              </a:rPr>
              <a:t>significantly shorter recurrence-free survival period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 =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 0.036; adjusted hazard ratio, 10.04; 95% confidence interval, 1.17–86.27) compared to patients with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CYP2D6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1/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after adjustment of other prognosis factors. 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22222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D4EE9-EEB9-4A6E-BAB9-3650D813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87" y="91168"/>
            <a:ext cx="11803225" cy="1634990"/>
          </a:xfrm>
          <a:solidFill>
            <a:srgbClr val="0070C0">
              <a:alpha val="35000"/>
            </a:srgb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1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CYP2D6 Metabolism and Patient Outcome 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in the Austrian Breast and Colorectal Cancer Study Group Trial (ABCSG) 8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Goetz MP et al,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Clin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Cancer Res. 2013 Jan 15; 19(2): 500–507. </a:t>
            </a:r>
            <a:endParaRPr lang="de-DE" sz="16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6" descr="CMYK_Logo_Brustzentrum_Köln-Hohenlind">
            <a:extLst>
              <a:ext uri="{FF2B5EF4-FFF2-40B4-BE49-F238E27FC236}">
                <a16:creationId xmlns:a16="http://schemas.microsoft.com/office/drawing/2014/main" id="{0DF6F5A3-AB7D-4C1E-994F-FDC209D9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2931C2C-4F1D-469D-946B-040943B74EC9}"/>
              </a:ext>
            </a:extLst>
          </p:cNvPr>
          <p:cNvSpPr/>
          <p:nvPr/>
        </p:nvSpPr>
        <p:spPr>
          <a:xfrm>
            <a:off x="554580" y="4075753"/>
            <a:ext cx="1163742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Results:</a:t>
            </a:r>
          </a:p>
          <a:p>
            <a:endParaRPr lang="en-US" sz="9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A50021"/>
                </a:solidFill>
              </a:rPr>
              <a:t>In Arm A during the first 5 years of therapy, women with 2 poor alleles </a:t>
            </a:r>
            <a:r>
              <a:rPr lang="en-US" sz="1600" b="1" dirty="0">
                <a:solidFill>
                  <a:srgbClr val="002060"/>
                </a:solidFill>
              </a:rPr>
              <a:t>(PM/PM: OR=2.45, 95% CI: 1.05–5.73, p=0.04) </a:t>
            </a:r>
            <a:r>
              <a:rPr lang="en-US" sz="1600" b="1" dirty="0">
                <a:solidFill>
                  <a:srgbClr val="A50021"/>
                </a:solidFill>
              </a:rPr>
              <a:t>and women with one poor allele </a:t>
            </a:r>
            <a:r>
              <a:rPr lang="en-US" sz="1600" b="1" dirty="0">
                <a:solidFill>
                  <a:srgbClr val="002060"/>
                </a:solidFill>
              </a:rPr>
              <a:t>(PM/IM or PM/EM: OR=1.67, 95% CI: 0.95–2.93, p=0.07) </a:t>
            </a:r>
            <a:r>
              <a:rPr lang="en-US" sz="1600" b="1" dirty="0">
                <a:solidFill>
                  <a:srgbClr val="A50021"/>
                </a:solidFill>
              </a:rPr>
              <a:t>had a higher likelihood of an event than women with two extensive alleles</a:t>
            </a:r>
            <a:r>
              <a:rPr lang="en-US" sz="1600" b="1" dirty="0">
                <a:solidFill>
                  <a:srgbClr val="002060"/>
                </a:solidFill>
              </a:rPr>
              <a:t> (EM/EM). 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2060"/>
                </a:solidFill>
              </a:rPr>
              <a:t>In years 3–5 when patients remained on tamoxifen (Arm A) or switched to anastrozole (Arm B), PM/PM tended towards a higher likelihood of a disease event relative to EM/EM (OR= 2.40, 95% CI: 0.86–6.66, p=0.09) among women on Arm A but not among women on Arm B (OR= 0.28; 95% CI: 0.03–2.30).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A50021"/>
                </a:solidFill>
              </a:rPr>
              <a:t>The negative effects of reduced CYP2D6 metabolism were observed only during the period of tamoxifen administration and not after switching to anastrozole.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C4F748-8BE0-498D-B483-6C3E8EC4D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80" t="48843" r="38951" b="32245"/>
          <a:stretch/>
        </p:blipFill>
        <p:spPr>
          <a:xfrm>
            <a:off x="2446709" y="2475097"/>
            <a:ext cx="7298577" cy="20666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0BEFC4B-615A-4782-8B90-AE98B58E3912}"/>
              </a:ext>
            </a:extLst>
          </p:cNvPr>
          <p:cNvSpPr txBox="1"/>
          <p:nvPr/>
        </p:nvSpPr>
        <p:spPr>
          <a:xfrm>
            <a:off x="10013785" y="3004830"/>
            <a:ext cx="1787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A50021"/>
                </a:solidFill>
              </a:rPr>
              <a:t>Cave: </a:t>
            </a:r>
          </a:p>
          <a:p>
            <a:pPr algn="ctr"/>
            <a:r>
              <a:rPr lang="de-DE" b="1" dirty="0">
                <a:solidFill>
                  <a:srgbClr val="A50021"/>
                </a:solidFill>
              </a:rPr>
              <a:t>Kurze Einnahme-dauer maskiert Effekt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D0E4568-C210-49FC-A1AD-F5C5B0297E08}"/>
              </a:ext>
            </a:extLst>
          </p:cNvPr>
          <p:cNvSpPr/>
          <p:nvPr/>
        </p:nvSpPr>
        <p:spPr>
          <a:xfrm>
            <a:off x="277287" y="1729445"/>
            <a:ext cx="116374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 matched case–control study was conducted using the Austrian Breast and Colorectal Cancer Study Group Trial 8 (ABCSG8) that randomized postmenopausal women with estrogen receptor (ER)-positive breast cancer to tamoxifen for 5 years (arm A) or tamoxifen for 2 years followed by anastrozole for 3 years (arm B).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9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077C7-0B4A-4AE7-9590-F0D473F8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39" y="2386673"/>
            <a:ext cx="4332515" cy="3519600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Fakt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4: 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Therapeutische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Alternativen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stehen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zur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Verfügung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bei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schlechter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Metabolisierung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3425F2C-3FF5-4DD8-B2DC-10F7FA045E72}"/>
              </a:ext>
            </a:extLst>
          </p:cNvPr>
          <p:cNvCxnSpPr>
            <a:cxnSpLocks/>
          </p:cNvCxnSpPr>
          <p:nvPr/>
        </p:nvCxnSpPr>
        <p:spPr>
          <a:xfrm>
            <a:off x="373224" y="1551370"/>
            <a:ext cx="521985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D0758144-B2CD-43C0-9EF5-761D73AB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6" y="180814"/>
            <a:ext cx="6500327" cy="63239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83863FD7-670D-4AE2-89B1-5D3CB324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246555" y="6516686"/>
            <a:ext cx="842808" cy="3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2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3051BBF-6FB6-4176-862D-AD0B2E93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5" y="117877"/>
            <a:ext cx="11709918" cy="1016806"/>
          </a:xfrm>
          <a:solidFill>
            <a:srgbClr val="0070C0">
              <a:alpha val="33000"/>
            </a:srgbClr>
          </a:solidFill>
        </p:spPr>
        <p:txBody>
          <a:bodyPr/>
          <a:lstStyle/>
          <a:p>
            <a:pPr algn="ctr"/>
            <a:r>
              <a:rPr lang="de-DE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Tamoxifenmetabolismus</a:t>
            </a:r>
            <a:endParaRPr lang="de-DE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6" descr="CMYK_Logo_Brustzentrum_Köln-Hohenlind">
            <a:extLst>
              <a:ext uri="{FF2B5EF4-FFF2-40B4-BE49-F238E27FC236}">
                <a16:creationId xmlns:a16="http://schemas.microsoft.com/office/drawing/2014/main" id="{7A5A7C42-2AE2-455A-9EE4-529F60459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86A53DF-54AE-4191-930D-E31332273AD4}"/>
              </a:ext>
            </a:extLst>
          </p:cNvPr>
          <p:cNvSpPr/>
          <p:nvPr/>
        </p:nvSpPr>
        <p:spPr>
          <a:xfrm>
            <a:off x="223935" y="1640470"/>
            <a:ext cx="458295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Tamoxifen wird in der Leber über das Cytochrom-P450-Enzymsystem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effectLst/>
              </a:rPr>
              <a:t>, insbesondere über das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effectLst/>
              </a:rPr>
              <a:t>Isoenzym</a:t>
            </a:r>
            <a:r>
              <a:rPr lang="de-DE" b="1" dirty="0">
                <a:solidFill>
                  <a:srgbClr val="002060"/>
                </a:solidFill>
                <a:effectLst/>
              </a:rPr>
              <a:t> </a:t>
            </a:r>
            <a:r>
              <a:rPr lang="de-DE" b="1" dirty="0">
                <a:solidFill>
                  <a:srgbClr val="A50021"/>
                </a:solidFill>
              </a:rPr>
              <a:t>CYP2D6</a:t>
            </a:r>
            <a:r>
              <a:rPr lang="de-DE" b="1" dirty="0">
                <a:solidFill>
                  <a:srgbClr val="002060"/>
                </a:solidFill>
                <a:effectLst/>
              </a:rPr>
              <a:t>,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verstoffwechselt.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700" b="1" dirty="0">
              <a:solidFill>
                <a:srgbClr val="002060"/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Die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effectLst/>
              </a:rPr>
              <a:t> aktiven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Metabolite 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4-Hydroxy-tamoxifen (4-OHT, </a:t>
            </a:r>
            <a:r>
              <a:rPr lang="de-DE" b="1" dirty="0" err="1">
                <a:solidFill>
                  <a:srgbClr val="A50021"/>
                </a:solidFill>
              </a:rPr>
              <a:t>Afimoxifen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und N-desmethyl-4-hydroxytamoxifen</a:t>
            </a:r>
          </a:p>
          <a:p>
            <a:r>
              <a:rPr lang="de-DE" b="1" dirty="0">
                <a:solidFill>
                  <a:srgbClr val="002060"/>
                </a:solidFill>
              </a:rPr>
              <a:t>     (</a:t>
            </a:r>
            <a:r>
              <a:rPr lang="de-DE" b="1" dirty="0">
                <a:solidFill>
                  <a:srgbClr val="A50021"/>
                </a:solidFill>
              </a:rPr>
              <a:t>Endoxifen</a:t>
            </a:r>
            <a:r>
              <a:rPr lang="de-DE" b="1" dirty="0">
                <a:solidFill>
                  <a:srgbClr val="002060"/>
                </a:solidFill>
              </a:rPr>
              <a:t>)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haben eine 30-100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fach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höhere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Affinität zum Östrogenrezeptor</a:t>
            </a:r>
          </a:p>
          <a:p>
            <a:endParaRPr lang="de-DE" sz="7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Einflussfaktoren: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 Enzymaktivität, Ko-Medikation,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 Alter (höhere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Endoxifenkonz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. bei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 älteren Pat.), Jahreszeit (im Winter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 niedrigere Konzentrationen) u.a.</a:t>
            </a:r>
          </a:p>
          <a:p>
            <a:endParaRPr lang="de-DE" sz="1600" b="1" dirty="0">
              <a:solidFill>
                <a:srgbClr val="00206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8500F4-5315-4381-B373-65D5A0BA7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11" y="1675495"/>
            <a:ext cx="5758575" cy="44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91119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47953-7D60-4A0D-B608-A30C37B4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97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Therapeutische Alternativen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EEBEFB-4AC0-4991-A216-15D87EC1C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909" y="1776344"/>
            <a:ext cx="7559351" cy="4497068"/>
          </a:xfrm>
          <a:solidFill>
            <a:srgbClr val="0070C0">
              <a:alpha val="33000"/>
            </a:srgbClr>
          </a:solidFill>
          <a:ln>
            <a:solidFill>
              <a:srgbClr val="A50021"/>
            </a:solidFill>
          </a:ln>
        </p:spPr>
        <p:txBody>
          <a:bodyPr>
            <a:normAutofit fontScale="85000" lnSpcReduction="20000"/>
          </a:bodyPr>
          <a:lstStyle/>
          <a:p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Prämenopause</a:t>
            </a:r>
          </a:p>
          <a:p>
            <a:pPr marL="0" indent="0">
              <a:buNone/>
            </a:pPr>
            <a:endParaRPr lang="de-DE" sz="13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   Wechsel auf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GnRH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+ / - AI</a:t>
            </a:r>
          </a:p>
          <a:p>
            <a:pPr marL="0" indent="0">
              <a:buNone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Steigerung der Tamoxifen-Dosis        </a:t>
            </a:r>
          </a:p>
          <a:p>
            <a:pPr marL="0" indent="0">
              <a:buNone/>
            </a:pP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        Gabe von </a:t>
            </a:r>
            <a:r>
              <a:rPr lang="de-DE" b="1" i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endParaRPr lang="de-DE" b="1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Postmenopause</a:t>
            </a:r>
          </a:p>
          <a:p>
            <a:endParaRPr lang="de-DE" sz="1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  Wechsel auf AI</a:t>
            </a:r>
          </a:p>
          <a:p>
            <a:pPr marL="0" indent="0">
              <a:buNone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Steigerung der Tamoxifen-Dosis       </a:t>
            </a:r>
          </a:p>
          <a:p>
            <a:pPr marL="0" indent="0">
              <a:buNone/>
            </a:pP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       Gabe von </a:t>
            </a:r>
            <a:r>
              <a:rPr lang="de-DE" b="1" i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endParaRPr lang="de-DE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702FE73E-CE88-4B7A-B22B-9CED684DE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387" y="1415310"/>
            <a:ext cx="11803225" cy="0"/>
          </a:xfrm>
          <a:prstGeom prst="line">
            <a:avLst/>
          </a:prstGeom>
          <a:noFill/>
          <a:ln w="50800">
            <a:pattFill prst="pct80">
              <a:fgClr>
                <a:srgbClr val="A50021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Picture 6" descr="CMYK_Logo_Brustzentrum_Köln-Hohenlind">
            <a:extLst>
              <a:ext uri="{FF2B5EF4-FFF2-40B4-BE49-F238E27FC236}">
                <a16:creationId xmlns:a16="http://schemas.microsoft.com/office/drawing/2014/main" id="{EAB3CDE2-B541-4C11-850E-BD1ABF314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70163" y="6322693"/>
            <a:ext cx="1321837" cy="53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C2A64D-C287-4E42-A7B3-62AB963CF740}"/>
              </a:ext>
            </a:extLst>
          </p:cNvPr>
          <p:cNvSpPr txBox="1"/>
          <p:nvPr/>
        </p:nvSpPr>
        <p:spPr>
          <a:xfrm>
            <a:off x="7689980" y="3255437"/>
            <a:ext cx="793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8DC411F-1092-42F3-BA9E-84B4EC17FF8B}"/>
              </a:ext>
            </a:extLst>
          </p:cNvPr>
          <p:cNvSpPr txBox="1"/>
          <p:nvPr/>
        </p:nvSpPr>
        <p:spPr>
          <a:xfrm>
            <a:off x="7689980" y="5284711"/>
            <a:ext cx="793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i="1" dirty="0">
                <a:solidFill>
                  <a:srgbClr val="A50021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0" name="Geschweifte Klammer rechts 9">
            <a:extLst>
              <a:ext uri="{FF2B5EF4-FFF2-40B4-BE49-F238E27FC236}">
                <a16:creationId xmlns:a16="http://schemas.microsoft.com/office/drawing/2014/main" id="{1222D6E7-BE8B-4CA5-B150-ADCF9B5C796D}"/>
              </a:ext>
            </a:extLst>
          </p:cNvPr>
          <p:cNvSpPr/>
          <p:nvPr/>
        </p:nvSpPr>
        <p:spPr>
          <a:xfrm>
            <a:off x="7113037" y="3078155"/>
            <a:ext cx="373224" cy="1036645"/>
          </a:xfrm>
          <a:prstGeom prst="rightBrace">
            <a:avLst/>
          </a:prstGeom>
          <a:ln w="38100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Geschweifte Klammer rechts 11">
            <a:extLst>
              <a:ext uri="{FF2B5EF4-FFF2-40B4-BE49-F238E27FC236}">
                <a16:creationId xmlns:a16="http://schemas.microsoft.com/office/drawing/2014/main" id="{5B165333-D7E1-487B-AF59-4B574573933C}"/>
              </a:ext>
            </a:extLst>
          </p:cNvPr>
          <p:cNvSpPr/>
          <p:nvPr/>
        </p:nvSpPr>
        <p:spPr>
          <a:xfrm>
            <a:off x="7113037" y="5151110"/>
            <a:ext cx="373224" cy="1036645"/>
          </a:xfrm>
          <a:prstGeom prst="rightBrace">
            <a:avLst/>
          </a:prstGeom>
          <a:ln w="38100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016165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3E0301-068A-4262-90CA-5BFB336BD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22" y="231949"/>
            <a:ext cx="11792356" cy="1558003"/>
          </a:xfrm>
          <a:solidFill>
            <a:srgbClr val="0070C0">
              <a:alpha val="33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Genotype-Guided Tamoxifen Dosing Increases Active Metabolite Exposure in Women With Reduced CYP2D6 Metabolism: A Multicenter Study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William J. Irvin, </a:t>
            </a: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Jr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et al, J </a:t>
            </a: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Clin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Oncol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2011 Aug 20; 29(24): 3232–3239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28E2519-44DD-4671-AB66-F33B26E6D618}"/>
              </a:ext>
            </a:extLst>
          </p:cNvPr>
          <p:cNvSpPr/>
          <p:nvPr/>
        </p:nvSpPr>
        <p:spPr>
          <a:xfrm>
            <a:off x="199822" y="2016296"/>
            <a:ext cx="1172473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 tamoxifen dose increase from 20 mg to 40 mg resulted in </a:t>
            </a:r>
            <a:r>
              <a:rPr lang="en-US" b="1" dirty="0">
                <a:solidFill>
                  <a:srgbClr val="A50021"/>
                </a:solidFill>
              </a:rPr>
              <a:t>a significant rise in </a:t>
            </a:r>
            <a:r>
              <a:rPr lang="en-US" b="1" dirty="0" err="1">
                <a:solidFill>
                  <a:srgbClr val="A50021"/>
                </a:solidFill>
              </a:rPr>
              <a:t>endoxifen</a:t>
            </a:r>
            <a:r>
              <a:rPr lang="en-US" b="1" dirty="0">
                <a:solidFill>
                  <a:srgbClr val="A50021"/>
                </a:solidFill>
              </a:rPr>
              <a:t> concentrations in both IM </a:t>
            </a:r>
          </a:p>
          <a:p>
            <a:r>
              <a:rPr lang="en-US" b="1" dirty="0">
                <a:solidFill>
                  <a:srgbClr val="A50021"/>
                </a:solidFill>
              </a:rPr>
              <a:t>(</a:t>
            </a:r>
            <a:r>
              <a:rPr lang="en-US" b="1" i="1" dirty="0">
                <a:solidFill>
                  <a:srgbClr val="A50021"/>
                </a:solidFill>
              </a:rPr>
              <a:t>P</a:t>
            </a:r>
            <a:r>
              <a:rPr lang="en-US" b="1" dirty="0">
                <a:solidFill>
                  <a:srgbClr val="A50021"/>
                </a:solidFill>
              </a:rPr>
              <a:t> &lt; .001) and PM (</a:t>
            </a:r>
            <a:r>
              <a:rPr lang="en-US" b="1" i="1" dirty="0">
                <a:solidFill>
                  <a:srgbClr val="A50021"/>
                </a:solidFill>
              </a:rPr>
              <a:t>P</a:t>
            </a:r>
            <a:r>
              <a:rPr lang="en-US" b="1" dirty="0">
                <a:solidFill>
                  <a:srgbClr val="A50021"/>
                </a:solidFill>
              </a:rPr>
              <a:t> = .020) patients. After 4 months, there was no significant difference in median </a:t>
            </a:r>
            <a:r>
              <a:rPr lang="en-US" b="1" dirty="0" err="1">
                <a:solidFill>
                  <a:srgbClr val="A50021"/>
                </a:solidFill>
              </a:rPr>
              <a:t>endoxifen</a:t>
            </a:r>
            <a:r>
              <a:rPr lang="en-US" b="1" dirty="0">
                <a:solidFill>
                  <a:srgbClr val="A50021"/>
                </a:solidFill>
              </a:rPr>
              <a:t> concentrations between EM taking 20 mg and IM taking 40 mg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= .84) even though the baseline median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concentration was almost twice as great for the EM than for the IM group. 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B39BB2-C880-4CA8-AB28-84C3359CD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9" t="46483" r="28096" b="16820"/>
          <a:stretch/>
        </p:blipFill>
        <p:spPr>
          <a:xfrm>
            <a:off x="276777" y="3802606"/>
            <a:ext cx="6746329" cy="27877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BD7F0E-3E85-4B4E-B98A-DC73C6630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16" t="57900" r="49211" b="26318"/>
          <a:stretch/>
        </p:blipFill>
        <p:spPr>
          <a:xfrm>
            <a:off x="6863329" y="3788377"/>
            <a:ext cx="4495498" cy="298456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816B2FD-2A84-4E62-AE40-57385E3DB31E}"/>
              </a:ext>
            </a:extLst>
          </p:cNvPr>
          <p:cNvSpPr/>
          <p:nvPr/>
        </p:nvSpPr>
        <p:spPr>
          <a:xfrm>
            <a:off x="3480319" y="4264091"/>
            <a:ext cx="1783702" cy="1558212"/>
          </a:xfrm>
          <a:prstGeom prst="rect">
            <a:avLst/>
          </a:prstGeom>
          <a:solidFill>
            <a:srgbClr val="A50021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6" descr="CMYK_Logo_Brustzentrum_Köln-Hohenlind">
            <a:extLst>
              <a:ext uri="{FF2B5EF4-FFF2-40B4-BE49-F238E27FC236}">
                <a16:creationId xmlns:a16="http://schemas.microsoft.com/office/drawing/2014/main" id="{D3BD119F-4FEF-471F-B69A-946C732F7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72801" y="6364258"/>
            <a:ext cx="1219200" cy="49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646837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3E0301-068A-4262-90CA-5BFB336BD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36" y="361938"/>
            <a:ext cx="11703728" cy="1397398"/>
          </a:xfrm>
          <a:solidFill>
            <a:srgbClr val="0070C0">
              <a:alpha val="33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Adjusting the dose of tamoxifen in patients with early breast cancer and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CYP2D6 poor metabolizer phenotype</a:t>
            </a:r>
          </a:p>
          <a:p>
            <a:pPr marL="0" indent="0" algn="ctr">
              <a:buNone/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de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Dueñas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EM et al, The Breast Volume 23, Issue 4, August 2014, Pages 400-406</a:t>
            </a:r>
          </a:p>
          <a:p>
            <a:pPr marL="0" indent="0" algn="ctr">
              <a:buNone/>
            </a:pPr>
            <a:endParaRPr lang="en-US" sz="1800" b="1" dirty="0">
              <a:solidFill>
                <a:srgbClr val="A50021"/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de-DE" sz="2000" b="1" i="1" dirty="0">
              <a:solidFill>
                <a:srgbClr val="A50021"/>
              </a:solidFill>
            </a:endParaRPr>
          </a:p>
        </p:txBody>
      </p:sp>
      <p:pic>
        <p:nvPicPr>
          <p:cNvPr id="11" name="Picture 6" descr="CMYK_Logo_Brustzentrum_Köln-Hohenlind">
            <a:extLst>
              <a:ext uri="{FF2B5EF4-FFF2-40B4-BE49-F238E27FC236}">
                <a16:creationId xmlns:a16="http://schemas.microsoft.com/office/drawing/2014/main" id="{5159E9A3-3AA1-4064-90C4-BA1DB05C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70163" y="6322693"/>
            <a:ext cx="1321837" cy="53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530651F-8372-49A8-8CAE-CEB4C2648041}"/>
              </a:ext>
            </a:extLst>
          </p:cNvPr>
          <p:cNvSpPr/>
          <p:nvPr/>
        </p:nvSpPr>
        <p:spPr>
          <a:xfrm>
            <a:off x="332759" y="1874628"/>
            <a:ext cx="1161510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 mean baseline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concentration in EM patients (11.30 ng/ml) was higher compared to the PM patients (2.33 ng/ml;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 &lt; 0.001). In relation to the 20 mg dose, </a:t>
            </a:r>
            <a:r>
              <a:rPr lang="en-US" b="1" dirty="0">
                <a:solidFill>
                  <a:srgbClr val="A50021"/>
                </a:solidFill>
              </a:rPr>
              <a:t>increasing the tamoxifen dose to 40 and 60 mg in PM patients significantly raised the </a:t>
            </a:r>
            <a:r>
              <a:rPr lang="en-US" b="1" dirty="0" err="1">
                <a:solidFill>
                  <a:srgbClr val="A50021"/>
                </a:solidFill>
              </a:rPr>
              <a:t>endoxifen</a:t>
            </a:r>
            <a:r>
              <a:rPr lang="en-US" b="1" dirty="0">
                <a:solidFill>
                  <a:srgbClr val="A50021"/>
                </a:solidFill>
              </a:rPr>
              <a:t> concentration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to 8.38 ng/ml (OR 3.59;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 = 0.013) and to 9.30 ng/ml (OR 3.99;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 = 0.007), respectively. </a:t>
            </a:r>
            <a:r>
              <a:rPr lang="en-US" b="1" dirty="0">
                <a:solidFill>
                  <a:srgbClr val="A50021"/>
                </a:solidFill>
              </a:rPr>
              <a:t>These concentrations were comparable to those observed in EM patients receiving 20 mg of tamoxifen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 = 0.13 and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 = 0.64, respectively).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F3B7B98-3343-46CE-8B45-F2F938F83A92}"/>
              </a:ext>
            </a:extLst>
          </p:cNvPr>
          <p:cNvSpPr/>
          <p:nvPr/>
        </p:nvSpPr>
        <p:spPr>
          <a:xfrm>
            <a:off x="332759" y="3867357"/>
            <a:ext cx="11615105" cy="1600438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Increasing tamoxifen Dose in Breast cancer Patients Based on CYP2D6 Genotypes and Endoxifen Levels: Effect on Active Metabolite Isomers and the Antiestrogenic Activity Score </a:t>
            </a:r>
          </a:p>
          <a:p>
            <a:pPr algn="ctr">
              <a:lnSpc>
                <a:spcPts val="2700"/>
              </a:lnSpc>
            </a:pP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Barginear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MF et al.,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Clin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Pharmacol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</a:t>
            </a:r>
            <a:r>
              <a:rPr lang="en-US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Ther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2011, 90:605-611 </a:t>
            </a:r>
            <a:endParaRPr lang="de-DE" sz="16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1C2D708-7FD9-4113-A7C3-61F60494111D}"/>
              </a:ext>
            </a:extLst>
          </p:cNvPr>
          <p:cNvSpPr/>
          <p:nvPr/>
        </p:nvSpPr>
        <p:spPr>
          <a:xfrm>
            <a:off x="332759" y="5587931"/>
            <a:ext cx="11703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 summary, </a:t>
            </a:r>
            <a:r>
              <a:rPr lang="en-US" b="1" dirty="0">
                <a:solidFill>
                  <a:srgbClr val="A50021"/>
                </a:solidFill>
              </a:rPr>
              <a:t>increasing the Tam dose in patients with low (i.e., &lt;40 nmol/l) plasma </a:t>
            </a:r>
            <a:r>
              <a:rPr lang="en-US" b="1" dirty="0" err="1">
                <a:solidFill>
                  <a:srgbClr val="A50021"/>
                </a:solidFill>
              </a:rPr>
              <a:t>endoxifen</a:t>
            </a:r>
            <a:r>
              <a:rPr lang="en-US" b="1" dirty="0">
                <a:solidFill>
                  <a:srgbClr val="A50021"/>
                </a:solidFill>
              </a:rPr>
              <a:t> levels and/or CYP2D6 poor metabolizer activity can increase the concentration of the active Tam metabolites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29173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3E0301-068A-4262-90CA-5BFB336BD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13" y="307610"/>
            <a:ext cx="11753477" cy="1355551"/>
          </a:xfrm>
          <a:solidFill>
            <a:srgbClr val="0070C0">
              <a:alpha val="33000"/>
            </a:srgb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9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First-in-Human Phase I Study of the Tamoxifen Metabolite Z-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Endoxifen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 Women With Endocrine-Refractory Metastatic Breast Cancer </a:t>
            </a:r>
          </a:p>
          <a:p>
            <a:pPr marL="0" indent="0" algn="ctr">
              <a:buNone/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Goetz MP et al,</a:t>
            </a:r>
            <a:r>
              <a:rPr lang="en-US" sz="1600" i="1" dirty="0">
                <a:latin typeface="Arial Black" panose="020B0A04020102020204" pitchFamily="34" charset="0"/>
              </a:rPr>
              <a:t> 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Journal of Clinical Oncology 35, no. 30 (October 2017) 3391-3400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de-DE" sz="2000" b="1" i="1" dirty="0">
              <a:solidFill>
                <a:srgbClr val="A50021"/>
              </a:solidFill>
            </a:endParaRPr>
          </a:p>
        </p:txBody>
      </p:sp>
      <p:pic>
        <p:nvPicPr>
          <p:cNvPr id="11" name="Picture 6" descr="CMYK_Logo_Brustzentrum_Köln-Hohenlind">
            <a:extLst>
              <a:ext uri="{FF2B5EF4-FFF2-40B4-BE49-F238E27FC236}">
                <a16:creationId xmlns:a16="http://schemas.microsoft.com/office/drawing/2014/main" id="{5159E9A3-3AA1-4064-90C4-BA1DB05C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70163" y="6322693"/>
            <a:ext cx="1321837" cy="53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530651F-8372-49A8-8CAE-CEB4C2648041}"/>
              </a:ext>
            </a:extLst>
          </p:cNvPr>
          <p:cNvSpPr/>
          <p:nvPr/>
        </p:nvSpPr>
        <p:spPr>
          <a:xfrm>
            <a:off x="283013" y="1775346"/>
            <a:ext cx="1170372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Of 41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enrolled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patients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, 38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were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evaluable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MTD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determination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. Prior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endocrine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regimens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during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progression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occurred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included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aromatase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inhibitor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(n = 36),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fulvestrant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(n = 21), and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tamoxifen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(n = 15).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Patients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received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once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daily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at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seven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dose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levels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(20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160 mg). Dose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escalation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ceased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at 160 mg per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day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given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lack of MTD and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concentrations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&gt; 1,900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ng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mL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de-DE" sz="1600" b="1" dirty="0" err="1">
                <a:solidFill>
                  <a:srgbClr val="A50021"/>
                </a:solidFill>
              </a:rPr>
              <a:t>Endoxifen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clearance</a:t>
            </a:r>
            <a:r>
              <a:rPr lang="de-DE" sz="1600" b="1" dirty="0">
                <a:solidFill>
                  <a:srgbClr val="A50021"/>
                </a:solidFill>
              </a:rPr>
              <a:t> was </a:t>
            </a:r>
            <a:r>
              <a:rPr lang="de-DE" sz="1600" b="1" dirty="0" err="1">
                <a:solidFill>
                  <a:srgbClr val="A50021"/>
                </a:solidFill>
              </a:rPr>
              <a:t>unaffected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by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i="1" dirty="0">
                <a:solidFill>
                  <a:srgbClr val="A50021"/>
                </a:solidFill>
              </a:rPr>
              <a:t>CYP2D6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genotype</a:t>
            </a:r>
            <a:r>
              <a:rPr lang="de-DE" sz="1600" b="1" dirty="0">
                <a:solidFill>
                  <a:srgbClr val="A50021"/>
                </a:solidFill>
              </a:rPr>
              <a:t>. </a:t>
            </a:r>
            <a:r>
              <a:rPr lang="en-US" sz="1600" b="1" dirty="0">
                <a:solidFill>
                  <a:srgbClr val="A50021"/>
                </a:solidFill>
              </a:rPr>
              <a:t>Overall clinical benefit rate (stable &gt; 6 months [n = 7] or partial response by RECIST criteria [n = 3]) was 26.3%</a:t>
            </a:r>
            <a:endParaRPr lang="en-US" b="1" dirty="0">
              <a:solidFill>
                <a:srgbClr val="A5002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6E432C9-30A4-46FD-BD11-005489680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0" y="53346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522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Verbesserte endokrine Therapie beim Mammakarzinom: Machbarkeitsnachweis der Supplementierung einer Standard-</a:t>
            </a:r>
            <a:r>
              <a:rPr kumimoji="0" lang="de-DE" altLang="de-DE" sz="13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TAMoxifentherapie</a:t>
            </a:r>
            <a:r>
              <a:rPr kumimoji="0" lang="de-DE" altLang="de-DE" sz="1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mit dem aktiven Metaboliten </a:t>
            </a:r>
            <a:r>
              <a:rPr kumimoji="0" lang="de-DE" altLang="de-DE" sz="13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ENDOXifen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Gefördert durch: 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de-DE" altLang="de-DE" sz="6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4B7A4A9-41F8-43C9-8AAA-24413D9217A1}"/>
              </a:ext>
            </a:extLst>
          </p:cNvPr>
          <p:cNvSpPr txBox="1">
            <a:spLocks/>
          </p:cNvSpPr>
          <p:nvPr/>
        </p:nvSpPr>
        <p:spPr>
          <a:xfrm>
            <a:off x="283013" y="3683682"/>
            <a:ext cx="11703728" cy="1477328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9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Concomitant use of tamoxifen and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endoxifen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in postmenopausal early breast cancer: prediction of plasma levels by physiologically-based pharmacokinetic modeling</a:t>
            </a:r>
          </a:p>
          <a:p>
            <a:pPr marL="0" indent="0" algn="ctr">
              <a:lnSpc>
                <a:spcPts val="2700"/>
              </a:lnSpc>
              <a:buFont typeface="Arial" panose="020B0604020202020204" pitchFamily="34" charset="0"/>
              <a:buNone/>
            </a:pPr>
            <a:r>
              <a:rPr lang="de-DE" altLang="de-DE" sz="18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Dickschen, K. et al. Springer Plus (2014) 3: 285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de-DE" sz="2000" b="1" i="1" dirty="0">
              <a:solidFill>
                <a:srgbClr val="00206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EF9F576-CCB5-4ECE-8F9C-FDBE49CC1FC2}"/>
              </a:ext>
            </a:extLst>
          </p:cNvPr>
          <p:cNvSpPr/>
          <p:nvPr/>
        </p:nvSpPr>
        <p:spPr>
          <a:xfrm>
            <a:off x="283013" y="5226784"/>
            <a:ext cx="11703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de-DE" sz="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virtual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study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demonstrates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that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dose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escalation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tamoxifen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in IMs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resulted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steady-state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plasma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concentrations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similar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CYP2D6 EMs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whereas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PMs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did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not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reach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EM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levels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de-DE" sz="1600" b="1" dirty="0">
                <a:solidFill>
                  <a:srgbClr val="A50021"/>
                </a:solidFill>
              </a:rPr>
              <a:t>Steady-</a:t>
            </a:r>
            <a:r>
              <a:rPr lang="de-DE" sz="1600" b="1" dirty="0" err="1">
                <a:solidFill>
                  <a:srgbClr val="A50021"/>
                </a:solidFill>
              </a:rPr>
              <a:t>state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plasma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concentrations</a:t>
            </a:r>
            <a:r>
              <a:rPr lang="de-DE" sz="1600" b="1" dirty="0">
                <a:solidFill>
                  <a:srgbClr val="A50021"/>
                </a:solidFill>
              </a:rPr>
              <a:t> of </a:t>
            </a:r>
            <a:r>
              <a:rPr lang="de-DE" sz="1600" b="1" dirty="0" err="1">
                <a:solidFill>
                  <a:srgbClr val="A50021"/>
                </a:solidFill>
              </a:rPr>
              <a:t>tamoxifen</a:t>
            </a:r>
            <a:r>
              <a:rPr lang="de-DE" sz="1600" b="1" dirty="0">
                <a:solidFill>
                  <a:srgbClr val="A50021"/>
                </a:solidFill>
              </a:rPr>
              <a:t>, N-desmethyl-</a:t>
            </a:r>
            <a:r>
              <a:rPr lang="de-DE" sz="1600" b="1" dirty="0" err="1">
                <a:solidFill>
                  <a:srgbClr val="A50021"/>
                </a:solidFill>
              </a:rPr>
              <a:t>tamoxifen</a:t>
            </a:r>
            <a:r>
              <a:rPr lang="de-DE" sz="1600" b="1" dirty="0">
                <a:solidFill>
                  <a:srgbClr val="A50021"/>
                </a:solidFill>
              </a:rPr>
              <a:t>, 4-hydroxy-tamoxifen and </a:t>
            </a:r>
            <a:r>
              <a:rPr lang="de-DE" sz="1600" b="1" dirty="0" err="1">
                <a:solidFill>
                  <a:srgbClr val="A50021"/>
                </a:solidFill>
              </a:rPr>
              <a:t>endoxifen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were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similar</a:t>
            </a:r>
            <a:r>
              <a:rPr lang="de-DE" sz="1600" b="1" dirty="0">
                <a:solidFill>
                  <a:srgbClr val="A50021"/>
                </a:solidFill>
              </a:rPr>
              <a:t> in CYP2D6 IMs and PMs </a:t>
            </a:r>
            <a:r>
              <a:rPr lang="de-DE" sz="1600" b="1" i="1" dirty="0">
                <a:solidFill>
                  <a:srgbClr val="A50021"/>
                </a:solidFill>
              </a:rPr>
              <a:t>versus</a:t>
            </a:r>
            <a:r>
              <a:rPr lang="de-DE" sz="1600" b="1" dirty="0">
                <a:solidFill>
                  <a:srgbClr val="A50021"/>
                </a:solidFill>
              </a:rPr>
              <a:t> EMs </a:t>
            </a:r>
            <a:r>
              <a:rPr lang="de-DE" sz="1600" b="1" dirty="0" err="1">
                <a:solidFill>
                  <a:srgbClr val="A50021"/>
                </a:solidFill>
              </a:rPr>
              <a:t>using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once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daily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dosing</a:t>
            </a:r>
            <a:r>
              <a:rPr lang="de-DE" sz="1600" b="1" dirty="0">
                <a:solidFill>
                  <a:srgbClr val="A50021"/>
                </a:solidFill>
              </a:rPr>
              <a:t> of 20 mg </a:t>
            </a:r>
            <a:r>
              <a:rPr lang="de-DE" sz="1600" b="1" dirty="0" err="1">
                <a:solidFill>
                  <a:srgbClr val="A50021"/>
                </a:solidFill>
              </a:rPr>
              <a:t>tamoxifen</a:t>
            </a:r>
            <a:r>
              <a:rPr lang="de-DE" sz="1600" b="1" dirty="0">
                <a:solidFill>
                  <a:srgbClr val="A50021"/>
                </a:solidFill>
              </a:rPr>
              <a:t> and </a:t>
            </a:r>
            <a:r>
              <a:rPr lang="de-DE" sz="1600" b="1" dirty="0" err="1">
                <a:solidFill>
                  <a:srgbClr val="A50021"/>
                </a:solidFill>
              </a:rPr>
              <a:t>concomitant</a:t>
            </a:r>
            <a:r>
              <a:rPr lang="de-DE" sz="1600" b="1" dirty="0">
                <a:solidFill>
                  <a:srgbClr val="A50021"/>
                </a:solidFill>
              </a:rPr>
              <a:t> CYP2D6 </a:t>
            </a:r>
            <a:r>
              <a:rPr lang="de-DE" sz="1600" b="1" dirty="0" err="1">
                <a:solidFill>
                  <a:srgbClr val="A50021"/>
                </a:solidFill>
              </a:rPr>
              <a:t>phenotype-adjusted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endoxifen</a:t>
            </a:r>
            <a:r>
              <a:rPr lang="de-DE" sz="1600" b="1" dirty="0">
                <a:solidFill>
                  <a:srgbClr val="A50021"/>
                </a:solidFill>
              </a:rPr>
              <a:t> </a:t>
            </a:r>
            <a:r>
              <a:rPr lang="de-DE" sz="1600" b="1" dirty="0" err="1">
                <a:solidFill>
                  <a:srgbClr val="A50021"/>
                </a:solidFill>
              </a:rPr>
              <a:t>dosing</a:t>
            </a:r>
            <a:r>
              <a:rPr lang="de-DE" sz="1600" b="1" dirty="0">
                <a:solidFill>
                  <a:srgbClr val="A50021"/>
                </a:solidFill>
              </a:rPr>
              <a:t> in IMs and PMs (1 mg/d and 3 mg/d, </a:t>
            </a:r>
            <a:r>
              <a:rPr lang="de-DE" sz="1600" b="1" dirty="0" err="1">
                <a:solidFill>
                  <a:srgbClr val="A50021"/>
                </a:solidFill>
              </a:rPr>
              <a:t>respectively</a:t>
            </a:r>
            <a:r>
              <a:rPr lang="de-DE" sz="1600" b="1" dirty="0">
                <a:solidFill>
                  <a:srgbClr val="A5002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00777758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MYK_Logo_Brustzentrum_Köln-Hohenlind">
            <a:extLst>
              <a:ext uri="{FF2B5EF4-FFF2-40B4-BE49-F238E27FC236}">
                <a16:creationId xmlns:a16="http://schemas.microsoft.com/office/drawing/2014/main" id="{5159E9A3-3AA1-4064-90C4-BA1DB05C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70163" y="6322693"/>
            <a:ext cx="1321837" cy="53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6E432C9-30A4-46FD-BD11-005489680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0" y="5163120"/>
            <a:ext cx="1339992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522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Verbesserte endokrine Therapie beim Mammakarzinom: Machbarkeitsnachweis der Supplementierung einer Standard-</a:t>
            </a:r>
            <a:r>
              <a:rPr kumimoji="0" lang="de-DE" altLang="de-DE" sz="13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TAMoxifentherapie</a:t>
            </a:r>
            <a:r>
              <a:rPr kumimoji="0" lang="de-DE" altLang="de-DE" sz="1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mit dem aktiven Metaboliten </a:t>
            </a:r>
            <a:r>
              <a:rPr kumimoji="0" lang="de-DE" altLang="de-DE" sz="13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ENDOXifen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3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Gefördert durch: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de-DE" altLang="de-DE" sz="6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7CA8ED6-B983-465F-B601-4B0BDF969934}"/>
              </a:ext>
            </a:extLst>
          </p:cNvPr>
          <p:cNvSpPr/>
          <p:nvPr/>
        </p:nvSpPr>
        <p:spPr>
          <a:xfrm>
            <a:off x="793102" y="2588074"/>
            <a:ext cx="10646229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Prospektive, 3armige, multizentrische,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verblindete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Placebo-kontrollierte, pharmakokinetische Studie</a:t>
            </a:r>
          </a:p>
          <a:p>
            <a:pPr algn="ctr">
              <a:lnSpc>
                <a:spcPts val="2700"/>
              </a:lnSpc>
            </a:pPr>
            <a:endParaRPr lang="de-DE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Patientinnen erhalten zusätzlich zu Tamoxifen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in einer Dosis, die anhand des CYP2D6-Genotypes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bestimmt wird.</a:t>
            </a:r>
          </a:p>
          <a:p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2. Patientinnen erhalten zusätzlich zu Tamoxifen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in einer Dosis, die anhand des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Plasmaspiegels unter Standard-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Tamoxifentherapie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bestimmt wird.</a:t>
            </a:r>
          </a:p>
          <a:p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3. Patientinnen erhalten ausschließlich Tamoxifen.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991960F-201D-4199-B13C-74AFF66295BE}"/>
              </a:ext>
            </a:extLst>
          </p:cNvPr>
          <p:cNvSpPr/>
          <p:nvPr/>
        </p:nvSpPr>
        <p:spPr>
          <a:xfrm>
            <a:off x="194387" y="158620"/>
            <a:ext cx="11803225" cy="1712100"/>
          </a:xfrm>
          <a:prstGeom prst="rect">
            <a:avLst/>
          </a:prstGeom>
          <a:solidFill>
            <a:srgbClr val="0070C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79A0DF5-0027-4FC5-80FB-D038BD014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606" y="460564"/>
            <a:ext cx="3052887" cy="1127220"/>
          </a:xfrm>
          <a:prstGeom prst="rect">
            <a:avLst/>
          </a:prstGeom>
        </p:spPr>
      </p:pic>
      <p:pic>
        <p:nvPicPr>
          <p:cNvPr id="20" name="Picture 2" descr="http://tamendox.de/assets/images/1000px-BMBF_Logo.png">
            <a:extLst>
              <a:ext uri="{FF2B5EF4-FFF2-40B4-BE49-F238E27FC236}">
                <a16:creationId xmlns:a16="http://schemas.microsoft.com/office/drawing/2014/main" id="{5004BF62-4EF7-4E9A-94C5-AC7A49B1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785" y="533636"/>
            <a:ext cx="2046889" cy="105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A86F4E0F-2E7C-46DC-9367-79F4FF1E8A82}"/>
              </a:ext>
            </a:extLst>
          </p:cNvPr>
          <p:cNvSpPr/>
          <p:nvPr/>
        </p:nvSpPr>
        <p:spPr>
          <a:xfrm>
            <a:off x="3365941" y="566540"/>
            <a:ext cx="6643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/>
              <a:t>Verbesserte endokrine Therapie beim Mammakarzinom: Machbarkeitsnachweis der Supplementierung einer Standard-</a:t>
            </a:r>
            <a:r>
              <a:rPr lang="de-DE" sz="1400" b="1" dirty="0" err="1"/>
              <a:t>TAMoxifentherapie</a:t>
            </a:r>
            <a:r>
              <a:rPr lang="de-DE" sz="1400" b="1" dirty="0"/>
              <a:t> mit dem aktiven Metaboliten </a:t>
            </a:r>
            <a:r>
              <a:rPr lang="de-DE" sz="1400" b="1" dirty="0" err="1"/>
              <a:t>ENDOXifen</a:t>
            </a:r>
            <a:endParaRPr lang="de-DE" sz="1400" b="1" dirty="0"/>
          </a:p>
          <a:p>
            <a:pPr algn="ctr"/>
            <a:r>
              <a:rPr lang="de-DE" sz="1400" b="1" dirty="0"/>
              <a:t>Gefördert durch</a:t>
            </a:r>
            <a:r>
              <a:rPr lang="de-DE" sz="14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055229647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077C7-0B4A-4AE7-9590-F0D473F8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12" y="2144077"/>
            <a:ext cx="5101668" cy="2397443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Fakt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5: 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Die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wichtigsten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Negativ-Studien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zeigen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erhebliche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Mängel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3425F2C-3FF5-4DD8-B2DC-10F7FA045E72}"/>
              </a:ext>
            </a:extLst>
          </p:cNvPr>
          <p:cNvCxnSpPr>
            <a:cxnSpLocks/>
          </p:cNvCxnSpPr>
          <p:nvPr/>
        </p:nvCxnSpPr>
        <p:spPr>
          <a:xfrm>
            <a:off x="373224" y="1551370"/>
            <a:ext cx="521985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D0758144-B2CD-43C0-9EF5-761D73AB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6" y="180814"/>
            <a:ext cx="6500327" cy="63239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83863FD7-670D-4AE2-89B1-5D3CB324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246555" y="6516686"/>
            <a:ext cx="842808" cy="3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29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FBA413-5C8A-4B2A-B6E8-D9AC4FCFA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226317"/>
            <a:ext cx="11803225" cy="1630475"/>
          </a:xfrm>
          <a:solidFill>
            <a:srgbClr val="0070C0">
              <a:alpha val="33000"/>
            </a:srgb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9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CYP2D6</a:t>
            </a:r>
            <a:r>
              <a:rPr lang="en-U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 Genotype and Tamoxifen Response in Postmenopausal Women with Endocrine-Responsive Breast Cancer: The Breast International Group 1-98 Trial </a:t>
            </a:r>
            <a:r>
              <a:rPr lang="en-US" sz="2000" b="1" dirty="0">
                <a:solidFill>
                  <a:srgbClr val="A50021"/>
                </a:solidFill>
                <a:latin typeface="Arial Black" panose="020B0A04020102020204" pitchFamily="34" charset="0"/>
              </a:rPr>
              <a:t>(BIG-Trial)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Regan MM et al, 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J </a:t>
            </a: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Natl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Cancer </a:t>
            </a: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Inst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2012 Mar 21; 104(6): 441–451. </a:t>
            </a:r>
            <a:endParaRPr lang="en-US" sz="20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E02DE1-BBB9-4793-85F2-0C7E89E09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8"/>
          <a:stretch/>
        </p:blipFill>
        <p:spPr>
          <a:xfrm>
            <a:off x="4422710" y="2165921"/>
            <a:ext cx="7367295" cy="445845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902E5AD-5091-45EE-A7B5-205A96C68820}"/>
              </a:ext>
            </a:extLst>
          </p:cNvPr>
          <p:cNvSpPr/>
          <p:nvPr/>
        </p:nvSpPr>
        <p:spPr>
          <a:xfrm>
            <a:off x="196722" y="4774584"/>
            <a:ext cx="36008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10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CYP2D6 metabolism phenotypes showed </a:t>
            </a:r>
            <a:r>
              <a:rPr lang="en-US" b="1" dirty="0">
                <a:solidFill>
                  <a:srgbClr val="A50021"/>
                </a:solidFill>
              </a:rPr>
              <a:t>no association with breast cancer-free interval </a:t>
            </a:r>
            <a:r>
              <a:rPr lang="en-US" b="1" dirty="0">
                <a:solidFill>
                  <a:srgbClr val="002060"/>
                </a:solidFill>
              </a:rPr>
              <a:t>among patients who received tamoxifen.</a:t>
            </a:r>
          </a:p>
          <a:p>
            <a:endParaRPr lang="en-US" sz="1600" b="1" dirty="0">
              <a:solidFill>
                <a:srgbClr val="002060"/>
              </a:solidFill>
            </a:endParaRPr>
          </a:p>
          <a:p>
            <a:endParaRPr lang="de-DE" sz="1600" b="1" dirty="0">
              <a:solidFill>
                <a:srgbClr val="002060"/>
              </a:solidFill>
            </a:endParaRPr>
          </a:p>
        </p:txBody>
      </p:sp>
      <p:pic>
        <p:nvPicPr>
          <p:cNvPr id="12" name="Picture 6" descr="CMYK_Logo_Brustzentrum_Köln-Hohenlind">
            <a:extLst>
              <a:ext uri="{FF2B5EF4-FFF2-40B4-BE49-F238E27FC236}">
                <a16:creationId xmlns:a16="http://schemas.microsoft.com/office/drawing/2014/main" id="{9BA087CB-A895-410F-86A8-3D8DEFBF1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3E0607A-E722-48A9-8D2E-73C7D36B71B3}"/>
              </a:ext>
            </a:extLst>
          </p:cNvPr>
          <p:cNvSpPr/>
          <p:nvPr/>
        </p:nvSpPr>
        <p:spPr>
          <a:xfrm>
            <a:off x="315685" y="2165921"/>
            <a:ext cx="3992724" cy="2062103"/>
          </a:xfrm>
          <a:prstGeom prst="rect">
            <a:avLst/>
          </a:prstGeom>
          <a:solidFill>
            <a:schemeClr val="bg2">
              <a:lumMod val="90000"/>
              <a:alpha val="2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We obtained tumor tissues and isolated DNA from 4861 of 8010 postmenopausal women with hormone receptor–positive breast cancer who enrolled in the randomized, phase III double-blind Breast International Group (BIG) 1-98 trial between March 1998 and May 2003 and received tamoxifen and/or letrozole treatment.</a:t>
            </a:r>
            <a:endParaRPr lang="de-D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76282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FBA413-5C8A-4B2A-B6E8-D9AC4FCFA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87" y="131414"/>
            <a:ext cx="11904355" cy="1613409"/>
          </a:xfrm>
          <a:solidFill>
            <a:srgbClr val="0070C0">
              <a:alpha val="33000"/>
            </a:srgb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9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CYP2D6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and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UGT2B7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Genotype and Risk of Recurrence in Tamoxifen-Treated 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Breast Cancer Patients </a:t>
            </a:r>
            <a:r>
              <a:rPr lang="en-US" sz="2000" b="1" dirty="0">
                <a:solidFill>
                  <a:srgbClr val="A50021"/>
                </a:solidFill>
                <a:latin typeface="Arial Black" panose="020B0A04020102020204" pitchFamily="34" charset="0"/>
              </a:rPr>
              <a:t>(ATAC-Study)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Rae JM et al, 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J </a:t>
            </a: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Natl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Cancer </a:t>
            </a: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Inst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. 2012 Mar 21; 104(6): 452–460.</a:t>
            </a:r>
            <a:endParaRPr lang="en-US" sz="16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902E5AD-5091-45EE-A7B5-205A96C68820}"/>
              </a:ext>
            </a:extLst>
          </p:cNvPr>
          <p:cNvSpPr/>
          <p:nvPr/>
        </p:nvSpPr>
        <p:spPr>
          <a:xfrm>
            <a:off x="4163696" y="2791152"/>
            <a:ext cx="308765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After a median follow-up of 10 years, </a:t>
            </a:r>
            <a:r>
              <a:rPr lang="en-US" b="1" dirty="0">
                <a:solidFill>
                  <a:srgbClr val="A50021"/>
                </a:solidFill>
              </a:rPr>
              <a:t>no statistically significant associations were observed between </a:t>
            </a:r>
            <a:r>
              <a:rPr lang="en-US" b="1" i="1" dirty="0">
                <a:solidFill>
                  <a:srgbClr val="A50021"/>
                </a:solidFill>
              </a:rPr>
              <a:t>CYP2D6</a:t>
            </a:r>
            <a:r>
              <a:rPr lang="en-US" b="1" dirty="0">
                <a:solidFill>
                  <a:srgbClr val="A50021"/>
                </a:solidFill>
              </a:rPr>
              <a:t> genotype and recurrence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 tamoxifen-treated patients (PM vs EM: HR for distant recurrence = 1.25, 95% CI = 0.55 to 3.15,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= .64; HR for any recurrence = 0.99, 95% CI = 0.48 to 2.08,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= .99</a:t>
            </a:r>
            <a:r>
              <a:rPr lang="en-US" b="1" dirty="0">
                <a:solidFill>
                  <a:srgbClr val="002060"/>
                </a:solidFill>
              </a:rPr>
              <a:t>).</a:t>
            </a:r>
          </a:p>
          <a:p>
            <a:endParaRPr lang="en-US" sz="1000" b="1" dirty="0">
              <a:solidFill>
                <a:srgbClr val="002060"/>
              </a:solidFill>
            </a:endParaRPr>
          </a:p>
        </p:txBody>
      </p:sp>
      <p:pic>
        <p:nvPicPr>
          <p:cNvPr id="12" name="Picture 6" descr="CMYK_Logo_Brustzentrum_Köln-Hohenlind">
            <a:extLst>
              <a:ext uri="{FF2B5EF4-FFF2-40B4-BE49-F238E27FC236}">
                <a16:creationId xmlns:a16="http://schemas.microsoft.com/office/drawing/2014/main" id="{9BA087CB-A895-410F-86A8-3D8DEFBF1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A484779-D659-464F-BC42-A0C2C3B7BD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4"/>
          <a:stretch/>
        </p:blipFill>
        <p:spPr>
          <a:xfrm>
            <a:off x="7631366" y="2749965"/>
            <a:ext cx="4419648" cy="349618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6DB0531-69EF-4727-98A7-527A413B91A4}"/>
              </a:ext>
            </a:extLst>
          </p:cNvPr>
          <p:cNvSpPr/>
          <p:nvPr/>
        </p:nvSpPr>
        <p:spPr>
          <a:xfrm>
            <a:off x="194387" y="1872706"/>
            <a:ext cx="11904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Tumor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specimens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subset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of postmenopausal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patients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hormone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receptor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–positive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early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-stage (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stages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I, II, and IIIA)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breast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cancer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who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were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enrolled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randomized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double-blind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Arimidex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, Tamoxifen, Alone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Combination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(ATAC)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clinical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trial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were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genotyped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25AEE-4490-41CB-B282-95D93EF53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rcRect l="21193" t="21651" r="51284" b="31499"/>
          <a:stretch/>
        </p:blipFill>
        <p:spPr>
          <a:xfrm>
            <a:off x="194386" y="2791152"/>
            <a:ext cx="3704079" cy="35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72958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FBA413-5C8A-4B2A-B6E8-D9AC4FCFA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47" y="368466"/>
            <a:ext cx="11803225" cy="1273721"/>
          </a:xfrm>
          <a:solidFill>
            <a:srgbClr val="0070C0">
              <a:alpha val="33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CYP2D6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genotype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in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relation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to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efficacy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in a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Dutch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cohort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of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exemestane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adjuvant multinational </a:t>
            </a:r>
            <a:r>
              <a:rPr lang="de-DE" sz="2000" b="1" dirty="0">
                <a:solidFill>
                  <a:srgbClr val="A50021"/>
                </a:solidFill>
                <a:latin typeface="Arial Black" panose="020B0A04020102020204" pitchFamily="34" charset="0"/>
              </a:rPr>
              <a:t>(TEAM)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trial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de-DE" sz="1600" b="1" i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Dezentjé</a:t>
            </a:r>
            <a:r>
              <a:rPr lang="de-DE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 VO et al, 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Breast Cancer Res Treat. 2013 Jul;140(2):363-73</a:t>
            </a:r>
            <a:endParaRPr lang="de-DE" sz="1600" b="1" i="1" dirty="0">
              <a:solidFill>
                <a:srgbClr val="A50021"/>
              </a:solidFill>
              <a:latin typeface="Arial Black" panose="020B0A04020102020204" pitchFamily="34" charset="0"/>
            </a:endParaRPr>
          </a:p>
          <a:p>
            <a:endParaRPr lang="de-DE" dirty="0"/>
          </a:p>
        </p:txBody>
      </p:sp>
      <p:pic>
        <p:nvPicPr>
          <p:cNvPr id="12" name="Picture 6" descr="CMYK_Logo_Brustzentrum_Köln-Hohenlind">
            <a:extLst>
              <a:ext uri="{FF2B5EF4-FFF2-40B4-BE49-F238E27FC236}">
                <a16:creationId xmlns:a16="http://schemas.microsoft.com/office/drawing/2014/main" id="{9BA087CB-A895-410F-86A8-3D8DEFBF1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6145057-7376-4ED5-A7A8-97E0580D294D}"/>
              </a:ext>
            </a:extLst>
          </p:cNvPr>
          <p:cNvSpPr/>
          <p:nvPr/>
        </p:nvSpPr>
        <p:spPr>
          <a:xfrm>
            <a:off x="327062" y="1839604"/>
            <a:ext cx="1174314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No association was found between the CYP2D6 genotype or predicted phenotype and DFS-t (poor vs. extensive metabolizers: unadjusted hazard ratio 1.33, 95 % CI 0.52-3.43; P = 0.55).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Our study is the first CYP2D6 association study using DNA from paraffin-embedded tumor tissue in which potentially false interpretation of genotyping results because of LOH was excluded.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01AF2C3-BC21-4AD4-A4D9-D0E96B58C6FE}"/>
              </a:ext>
            </a:extLst>
          </p:cNvPr>
          <p:cNvSpPr/>
          <p:nvPr/>
        </p:nvSpPr>
        <p:spPr>
          <a:xfrm>
            <a:off x="224426" y="3807968"/>
            <a:ext cx="11743147" cy="1221681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sz="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CYP2D6 genotype is not associated with survival in breast cancer patients treated with tamoxifen: results from a population-based study.</a:t>
            </a:r>
          </a:p>
          <a:p>
            <a:pPr algn="ctr">
              <a:lnSpc>
                <a:spcPts val="2700"/>
              </a:lnSpc>
            </a:pP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Hertz DL et al, Breast Cancer Res Treat. 2017 Nov;166(1):277-287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7881AAD-901B-45CB-8937-473A31896C4D}"/>
              </a:ext>
            </a:extLst>
          </p:cNvPr>
          <p:cNvSpPr/>
          <p:nvPr/>
        </p:nvSpPr>
        <p:spPr>
          <a:xfrm>
            <a:off x="327062" y="5274465"/>
            <a:ext cx="11421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Tumor-derived DNA was genotyped for common,</a:t>
            </a:r>
            <a:r>
              <a:rPr lang="de-DE" dirty="0"/>
              <a:t> </a:t>
            </a:r>
            <a:r>
              <a:rPr lang="de-DE" b="1" dirty="0" err="1">
                <a:solidFill>
                  <a:srgbClr val="002060"/>
                </a:solidFill>
              </a:rPr>
              <a:t>functionally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consequential</a:t>
            </a:r>
            <a:r>
              <a:rPr lang="de-DE" b="1" dirty="0">
                <a:solidFill>
                  <a:srgbClr val="002060"/>
                </a:solidFill>
              </a:rPr>
              <a:t> CYP2D6 </a:t>
            </a:r>
            <a:r>
              <a:rPr lang="de-DE" b="1" dirty="0" err="1">
                <a:solidFill>
                  <a:srgbClr val="002060"/>
                </a:solidFill>
              </a:rPr>
              <a:t>polymorphisms</a:t>
            </a:r>
            <a:endParaRPr lang="de-DE" b="1" dirty="0">
              <a:solidFill>
                <a:srgbClr val="002060"/>
              </a:solidFill>
            </a:endParaRPr>
          </a:p>
          <a:p>
            <a:endParaRPr lang="en-US" sz="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This population-based study does not support the hypothesis that patients with diminished CYP2D6 activity achieve inferior tamoxifen benefit.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71253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2C559-D8D0-4B01-867E-8F5A38A8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173848"/>
            <a:ext cx="11353800" cy="871186"/>
          </a:xfrm>
          <a:solidFill>
            <a:srgbClr val="0070C0">
              <a:alpha val="33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de-DE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Kritikpunkte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88E076-65A5-4E32-9BD6-BD7D3C3A7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045034"/>
            <a:ext cx="11353800" cy="276185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de-DE" sz="6200" b="1" dirty="0">
                <a:solidFill>
                  <a:srgbClr val="A50021"/>
                </a:solidFill>
                <a:latin typeface="Arial Black" panose="020B0A04020102020204" pitchFamily="34" charset="0"/>
              </a:rPr>
              <a:t>Analyse von DNA aus Tumormaterial anstelle von Keimbahn-DNA </a:t>
            </a:r>
          </a:p>
          <a:p>
            <a:pPr marL="0" indent="0" algn="ctr">
              <a:buNone/>
            </a:pPr>
            <a:r>
              <a:rPr lang="de-DE" sz="6200" b="1" dirty="0">
                <a:solidFill>
                  <a:srgbClr val="A50021"/>
                </a:solidFill>
                <a:latin typeface="Arial Black" panose="020B0A04020102020204" pitchFamily="34" charset="0"/>
              </a:rPr>
              <a:t>aus dem Blut (Leukozyten) oder aus Wangenabstrichen</a:t>
            </a:r>
          </a:p>
          <a:p>
            <a:pPr marL="0" indent="0" algn="ctr">
              <a:buNone/>
            </a:pPr>
            <a:endParaRPr lang="de-DE" sz="300" b="1" dirty="0">
              <a:solidFill>
                <a:srgbClr val="A50021"/>
              </a:solidFill>
            </a:endParaRPr>
          </a:p>
          <a:p>
            <a:pPr marL="0" indent="0">
              <a:buNone/>
            </a:pPr>
            <a:r>
              <a:rPr lang="de-DE" sz="4900" b="1" dirty="0">
                <a:solidFill>
                  <a:schemeClr val="accent1">
                    <a:lumMod val="50000"/>
                  </a:schemeClr>
                </a:solidFill>
              </a:rPr>
              <a:t>     Risiko:     Fehlbestimmungen des Genotyps aufgrund von somatischen Mutationen mit Verlust der Heterozygotie in 30% der</a:t>
            </a:r>
          </a:p>
          <a:p>
            <a:pPr marL="0" indent="0">
              <a:buNone/>
            </a:pPr>
            <a:r>
              <a:rPr lang="de-DE" sz="4900" b="1" dirty="0">
                <a:solidFill>
                  <a:schemeClr val="accent1">
                    <a:lumMod val="50000"/>
                  </a:schemeClr>
                </a:solidFill>
              </a:rPr>
              <a:t>                      Tumore</a:t>
            </a:r>
          </a:p>
          <a:p>
            <a:pPr marL="0" indent="0">
              <a:buNone/>
            </a:pPr>
            <a:r>
              <a:rPr lang="de-DE" sz="4900" b="1" dirty="0">
                <a:solidFill>
                  <a:schemeClr val="accent1">
                    <a:lumMod val="50000"/>
                  </a:schemeClr>
                </a:solidFill>
              </a:rPr>
              <a:t>     Testung:  Bestimmung des Hardy-Weinberg Gleichgewichts (mathematische Ermittlung von Genhäufigkeiten in idealen</a:t>
            </a:r>
          </a:p>
          <a:p>
            <a:pPr marL="0" indent="0">
              <a:buNone/>
            </a:pPr>
            <a:r>
              <a:rPr lang="de-DE" sz="4900" b="1" dirty="0">
                <a:solidFill>
                  <a:schemeClr val="accent1">
                    <a:lumMod val="50000"/>
                  </a:schemeClr>
                </a:solidFill>
              </a:rPr>
              <a:t>                      Populationen)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9320D1-E1DF-424A-BA31-EE7E61E92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</a14:imgLayer>
                </a14:imgProps>
              </a:ext>
            </a:extLst>
          </a:blip>
          <a:srcRect l="42321" t="21905" r="44286" b="15238"/>
          <a:stretch/>
        </p:blipFill>
        <p:spPr>
          <a:xfrm rot="5400000">
            <a:off x="4045341" y="301037"/>
            <a:ext cx="3507210" cy="9259020"/>
          </a:xfrm>
          <a:prstGeom prst="rect">
            <a:avLst/>
          </a:prstGeom>
        </p:spPr>
      </p:pic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E927C5B5-DE7E-4D4B-A5A8-4A773535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D33FE51-1268-4E06-B408-688FF5BA88C8}"/>
              </a:ext>
            </a:extLst>
          </p:cNvPr>
          <p:cNvSpPr/>
          <p:nvPr/>
        </p:nvSpPr>
        <p:spPr>
          <a:xfrm>
            <a:off x="1346718" y="6565612"/>
            <a:ext cx="4117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Brauch H et al, </a:t>
            </a:r>
            <a:r>
              <a:rPr lang="en-US" sz="1400" b="1" dirty="0"/>
              <a:t>J </a:t>
            </a:r>
            <a:r>
              <a:rPr lang="en-US" sz="1400" b="1" dirty="0" err="1"/>
              <a:t>Clin</a:t>
            </a:r>
            <a:r>
              <a:rPr lang="en-US" sz="1400" b="1" dirty="0"/>
              <a:t> </a:t>
            </a:r>
            <a:r>
              <a:rPr lang="en-US" sz="1400" b="1" dirty="0" err="1"/>
              <a:t>Oncol</a:t>
            </a:r>
            <a:r>
              <a:rPr lang="en-US" sz="1400" b="1" dirty="0"/>
              <a:t>. 2013 Jan 10;31(2):176-80</a:t>
            </a:r>
          </a:p>
          <a:p>
            <a:r>
              <a:rPr lang="de-DE" dirty="0"/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52D6E2E-7F7D-4936-90A4-C41B534686B0}"/>
              </a:ext>
            </a:extLst>
          </p:cNvPr>
          <p:cNvSpPr/>
          <p:nvPr/>
        </p:nvSpPr>
        <p:spPr>
          <a:xfrm>
            <a:off x="7809723" y="3599901"/>
            <a:ext cx="1212978" cy="1720265"/>
          </a:xfrm>
          <a:prstGeom prst="rect">
            <a:avLst/>
          </a:prstGeom>
          <a:solidFill>
            <a:srgbClr val="A50021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74366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C602272-2EE9-40B0-8FDE-EA88492E4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5" y="3831205"/>
            <a:ext cx="3413072" cy="2559804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83051BBF-6FB6-4176-862D-AD0B2E93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3" y="166476"/>
            <a:ext cx="11793894" cy="961053"/>
          </a:xfrm>
          <a:solidFill>
            <a:srgbClr val="0070C0">
              <a:alpha val="33000"/>
            </a:srgbClr>
          </a:solidFill>
        </p:spPr>
        <p:txBody>
          <a:bodyPr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CYP2D6</a:t>
            </a:r>
          </a:p>
        </p:txBody>
      </p:sp>
      <p:pic>
        <p:nvPicPr>
          <p:cNvPr id="13" name="Picture 6" descr="CMYK_Logo_Brustzentrum_Köln-Hohenlind">
            <a:extLst>
              <a:ext uri="{FF2B5EF4-FFF2-40B4-BE49-F238E27FC236}">
                <a16:creationId xmlns:a16="http://schemas.microsoft.com/office/drawing/2014/main" id="{7A5A7C42-2AE2-455A-9EE4-529F60459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70213" y="6364278"/>
            <a:ext cx="1219150" cy="49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A568655-BA9D-45B2-94E1-8A8230AA0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03" t="43608" r="55275" b="38348"/>
          <a:stretch/>
        </p:blipFill>
        <p:spPr>
          <a:xfrm>
            <a:off x="5073612" y="3831205"/>
            <a:ext cx="6594347" cy="253307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6FC3774B-C318-4C64-9C7B-2092D6D47ECD}"/>
              </a:ext>
            </a:extLst>
          </p:cNvPr>
          <p:cNvSpPr/>
          <p:nvPr/>
        </p:nvSpPr>
        <p:spPr>
          <a:xfrm>
            <a:off x="597159" y="1232872"/>
            <a:ext cx="1114075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Enzym 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aus der 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Cytochrom-P450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-Gruppe, </a:t>
            </a:r>
          </a:p>
          <a:p>
            <a:pPr algn="ctr"/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die für die Metabolisierung von Lipiden, Hormonen, Toxinen und Medikamenten verantwortlich ist.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de-DE" sz="900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Komplexes Gen mit dem Auftreten von Deletionen, Duplikationen, Multiplikationen und Pseudogenen mit der Folge , dass die korrekte Bestimmung des Genotyps anspruchsvoll  ist.</a:t>
            </a:r>
          </a:p>
          <a:p>
            <a:pPr algn="ctr"/>
            <a:endParaRPr lang="de-DE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Genetische Tests sind verfügbar für ca. 30 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Varianten der CYP2D6-Allele, </a:t>
            </a:r>
          </a:p>
          <a:p>
            <a:pPr algn="ctr"/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   das Ergebnis wird meistens als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</a:rPr>
              <a:t>Diplotyp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 mitgeteilt z.B. CYP2D6 *1/*1.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endParaRPr lang="de-DE" b="1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7173459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88E076-65A5-4E32-9BD6-BD7D3C3A7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39" y="1045034"/>
            <a:ext cx="11439330" cy="52251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A50021"/>
                </a:solidFill>
                <a:latin typeface="Arial Black" panose="020B0A04020102020204" pitchFamily="34" charset="0"/>
              </a:rPr>
              <a:t>BIG, ATAC: kleine </a:t>
            </a:r>
            <a:r>
              <a:rPr lang="en-US" sz="3200" b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Subgruppenanalysen</a:t>
            </a:r>
            <a:endParaRPr lang="en-US" sz="3200" b="1" dirty="0">
              <a:solidFill>
                <a:srgbClr val="A5002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1300" b="1" dirty="0">
              <a:solidFill>
                <a:srgbClr val="A5002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 -    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Verletzung der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Schlüselanforderung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nach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Simon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für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Biomarkerstudien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mindestens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Zweidrittel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der</a:t>
            </a:r>
          </a:p>
          <a:p>
            <a:pPr marL="0" indent="0">
              <a:buNone/>
            </a:pP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         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Studienpatientinnen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sollten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erfasst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warden.</a:t>
            </a:r>
          </a:p>
          <a:p>
            <a:pPr marL="0" indent="0">
              <a:buNone/>
            </a:pP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900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  Lt.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Schroth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et al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wären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mehr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als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1200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Patientinnen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der ATAC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Studie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erforderlich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gewesen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, um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eine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          HR von 1,85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zwischen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CYP2D6 - PM und CYP2D6-EM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mit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90%iger Power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zu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</a:rPr>
              <a:t>detektieren</a:t>
            </a: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Grundsätzliche</a:t>
            </a:r>
            <a:r>
              <a:rPr lang="en-US" sz="3200" b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Probleme</a:t>
            </a:r>
            <a:r>
              <a:rPr lang="en-US" sz="3200" b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aller</a:t>
            </a:r>
            <a:r>
              <a:rPr lang="en-US" sz="3200" b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vorliegenden</a:t>
            </a:r>
            <a:r>
              <a:rPr lang="en-US" sz="3200" b="1" dirty="0">
                <a:solidFill>
                  <a:srgbClr val="A50021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Arial Black" panose="020B0A04020102020204" pitchFamily="34" charset="0"/>
              </a:rPr>
              <a:t>Studien</a:t>
            </a:r>
            <a:r>
              <a:rPr lang="en-US" sz="3200" b="1" dirty="0">
                <a:solidFill>
                  <a:srgbClr val="A50021"/>
                </a:solidFill>
                <a:latin typeface="Arial Black" panose="020B0A04020102020204" pitchFamily="34" charset="0"/>
              </a:rPr>
              <a:t>:</a:t>
            </a:r>
          </a:p>
          <a:p>
            <a:pPr marL="0" indent="0">
              <a:buNone/>
            </a:pPr>
            <a:endParaRPr lang="en-US" sz="1300" b="1" dirty="0">
              <a:solidFill>
                <a:srgbClr val="A5002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zum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Teil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fehlende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Berücksichtigung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der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Komedikation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eingeschränkte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Qualität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der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Genotyptestung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nicht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ausreichende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Abdeckung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der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genetischen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Varianten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unterschiedliche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Kriterien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für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die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Probengewinnung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Nichtberücksichtigung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der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Therapieadhärenz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A9D5F9-6EFA-4F4D-82B9-D1622ADF740C}"/>
              </a:ext>
            </a:extLst>
          </p:cNvPr>
          <p:cNvSpPr txBox="1">
            <a:spLocks/>
          </p:cNvSpPr>
          <p:nvPr/>
        </p:nvSpPr>
        <p:spPr>
          <a:xfrm>
            <a:off x="438539" y="173848"/>
            <a:ext cx="11353800" cy="871186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Kritikpunkte</a:t>
            </a:r>
            <a:endParaRPr lang="de-D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089DB4EA-ADE4-4BE9-AA21-7C2280EE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907486" y="6337808"/>
            <a:ext cx="1284514" cy="5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165640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5CACB-3B5E-4D2F-ADDD-E3F6820C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348125"/>
            <a:ext cx="11430000" cy="1325563"/>
          </a:xfrm>
          <a:solidFill>
            <a:srgbClr val="0070C0">
              <a:alpha val="33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Ist die Bestimmung von CYP2D6 vor einer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Tamoxifengabe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also sinnvoll?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981372-E14C-4376-8434-121C1994090D}"/>
              </a:ext>
            </a:extLst>
          </p:cNvPr>
          <p:cNvSpPr txBox="1"/>
          <p:nvPr/>
        </p:nvSpPr>
        <p:spPr>
          <a:xfrm>
            <a:off x="286527" y="2476133"/>
            <a:ext cx="6779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Nach Darstellung der Studiendaten eindeutig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3C2182-9BEF-4880-A490-66F5D7FE4F6E}"/>
              </a:ext>
            </a:extLst>
          </p:cNvPr>
          <p:cNvSpPr txBox="1"/>
          <p:nvPr/>
        </p:nvSpPr>
        <p:spPr>
          <a:xfrm>
            <a:off x="7389845" y="2019446"/>
            <a:ext cx="3519972" cy="2291298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de-DE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de-DE" b="1" dirty="0">
                <a:ln w="85725">
                  <a:noFill/>
                  <a:prstDash val="solid"/>
                </a:ln>
                <a:solidFill>
                  <a:schemeClr val="bg1"/>
                </a:solidFill>
              </a:rPr>
              <a:t>Ja!</a:t>
            </a:r>
            <a:r>
              <a:rPr lang="de-DE" b="1" dirty="0">
                <a:ln w="857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4E6D6933-C87A-48B8-A2A3-A867F0B7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246555" y="6516686"/>
            <a:ext cx="842808" cy="3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170DA18-4E3A-4238-9F4E-98D1BC70033C}"/>
              </a:ext>
            </a:extLst>
          </p:cNvPr>
          <p:cNvSpPr txBox="1"/>
          <p:nvPr/>
        </p:nvSpPr>
        <p:spPr>
          <a:xfrm>
            <a:off x="380998" y="4632794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Wahrscheinlich ist die Kombination einer </a:t>
            </a:r>
            <a:r>
              <a:rPr lang="de-DE" sz="2400" b="1" dirty="0" err="1">
                <a:solidFill>
                  <a:schemeClr val="accent1">
                    <a:lumMod val="50000"/>
                  </a:schemeClr>
                </a:solidFill>
              </a:rPr>
              <a:t>Upfront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-Genotyp-Testung mit einem therapeutischem Drug-Monitoring von aktiven Metaboliten </a:t>
            </a:r>
          </a:p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als personalisierte </a:t>
            </a:r>
            <a:r>
              <a:rPr lang="de-DE" sz="2400" b="1" dirty="0" err="1">
                <a:solidFill>
                  <a:schemeClr val="accent1">
                    <a:lumMod val="50000"/>
                  </a:schemeClr>
                </a:solidFill>
              </a:rPr>
              <a:t>Tamoxifentherapie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 der optimale Weg.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BC3C6D5-63DB-4DD3-83A3-1A1D5428013C}"/>
              </a:ext>
            </a:extLst>
          </p:cNvPr>
          <p:cNvSpPr/>
          <p:nvPr/>
        </p:nvSpPr>
        <p:spPr>
          <a:xfrm>
            <a:off x="1197426" y="5943699"/>
            <a:ext cx="9797144" cy="830997"/>
          </a:xfrm>
          <a:prstGeom prst="rect">
            <a:avLst/>
          </a:prstGeom>
          <a:solidFill>
            <a:srgbClr val="A50021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A50021"/>
                </a:solidFill>
              </a:rPr>
              <a:t>„20 mg Tamoxifen für alle“ ist im Zeitalter der personalisierten Medizin </a:t>
            </a:r>
          </a:p>
          <a:p>
            <a:pPr algn="ctr"/>
            <a:r>
              <a:rPr lang="de-DE" sz="2400" b="1" dirty="0">
                <a:solidFill>
                  <a:srgbClr val="A50021"/>
                </a:solidFill>
              </a:rPr>
              <a:t>nicht mehr akzeptabel!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212259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30E467B-4DBB-4C6E-892B-DBD3E46B30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3265" y="260350"/>
            <a:ext cx="1177523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48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Vielen Dank für Ihre Aufmerksamkeit!</a:t>
            </a:r>
          </a:p>
        </p:txBody>
      </p:sp>
      <p:pic>
        <p:nvPicPr>
          <p:cNvPr id="32771" name="Picture 4" descr="Unbenannt-Scannen-01">
            <a:extLst>
              <a:ext uri="{FF2B5EF4-FFF2-40B4-BE49-F238E27FC236}">
                <a16:creationId xmlns:a16="http://schemas.microsoft.com/office/drawing/2014/main" id="{CA0D0C83-EA84-496B-8927-7943ACA9B7C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r="66791" b="41753"/>
          <a:stretch>
            <a:fillRect/>
          </a:stretch>
        </p:blipFill>
        <p:spPr>
          <a:xfrm>
            <a:off x="2855914" y="1511301"/>
            <a:ext cx="6624637" cy="4816475"/>
          </a:xfrm>
        </p:spPr>
      </p:pic>
      <p:pic>
        <p:nvPicPr>
          <p:cNvPr id="32772" name="Picture 6" descr="CMYK_Logo_Brustzentrum_Köln-Hohenlind">
            <a:extLst>
              <a:ext uri="{FF2B5EF4-FFF2-40B4-BE49-F238E27FC236}">
                <a16:creationId xmlns:a16="http://schemas.microsoft.com/office/drawing/2014/main" id="{8A3D1EC1-3DDD-4553-8FF5-B5DA594E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499725" y="6078894"/>
            <a:ext cx="1692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12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C602272-2EE9-40B0-8FDE-EA88492E4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2" y="4101217"/>
            <a:ext cx="3054221" cy="229066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BF3A86B-888B-437F-8299-F7AAE5C3CA35}"/>
              </a:ext>
            </a:extLst>
          </p:cNvPr>
          <p:cNvSpPr/>
          <p:nvPr/>
        </p:nvSpPr>
        <p:spPr>
          <a:xfrm>
            <a:off x="3609008" y="1123479"/>
            <a:ext cx="8366450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Phänotypen:</a:t>
            </a:r>
          </a:p>
          <a:p>
            <a:endParaRPr lang="de-DE" sz="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rgbClr val="A50021"/>
                </a:solidFill>
              </a:rPr>
              <a:t>       -</a:t>
            </a:r>
            <a:r>
              <a:rPr lang="de-DE" sz="1600" dirty="0">
                <a:solidFill>
                  <a:srgbClr val="A50021"/>
                </a:solidFill>
              </a:rPr>
              <a:t> </a:t>
            </a:r>
            <a:r>
              <a:rPr lang="de-DE" b="1" dirty="0">
                <a:solidFill>
                  <a:srgbClr val="A50021"/>
                </a:solidFill>
              </a:rPr>
              <a:t>Langsame </a:t>
            </a:r>
            <a:r>
              <a:rPr lang="de-DE" b="1" dirty="0" err="1">
                <a:solidFill>
                  <a:srgbClr val="A50021"/>
                </a:solidFill>
              </a:rPr>
              <a:t>Meta­bolisierer</a:t>
            </a:r>
            <a:r>
              <a:rPr lang="de-DE" b="1" dirty="0">
                <a:solidFill>
                  <a:srgbClr val="A50021"/>
                </a:solidFill>
              </a:rPr>
              <a:t> (etwa 7 Prozent der Bevölkerung):</a:t>
            </a:r>
            <a:endParaRPr lang="de-DE" sz="1600" b="1" dirty="0">
              <a:solidFill>
                <a:srgbClr val="A50021"/>
              </a:solidFill>
            </a:endParaRPr>
          </a:p>
          <a:p>
            <a:r>
              <a:rPr lang="de-DE" sz="1600" dirty="0">
                <a:solidFill>
                  <a:srgbClr val="A50021"/>
                </a:solidFill>
              </a:rPr>
              <a:t>          </a:t>
            </a:r>
            <a:r>
              <a:rPr lang="de-DE" sz="1600" b="1" dirty="0">
                <a:solidFill>
                  <a:srgbClr val="A50021"/>
                </a:solidFill>
              </a:rPr>
              <a:t>zwei nicht funktionelle Allele 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des CYP-2D6-Gens - es wird kein Protein gebildet und der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Metabolismus verläuft extrem langsam. Schon bei einer Standarddosierung ist mit der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Akkumulation von Substrat-Wirkstoffen zu rechnen. Bei einem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Prodrug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, das durch CYP2D6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aktiviert wird, werden andererseits keine ausreichenden Wirkstoffspiegel erzielt.</a:t>
            </a:r>
          </a:p>
          <a:p>
            <a:endParaRPr lang="de-DE" sz="9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rgbClr val="A50021"/>
                </a:solidFill>
              </a:rPr>
              <a:t>      - Intermediäre </a:t>
            </a:r>
            <a:r>
              <a:rPr lang="de-DE" b="1" dirty="0" err="1">
                <a:solidFill>
                  <a:srgbClr val="A50021"/>
                </a:solidFill>
              </a:rPr>
              <a:t>Metabolisierer</a:t>
            </a:r>
            <a:r>
              <a:rPr lang="de-DE" b="1" dirty="0">
                <a:solidFill>
                  <a:srgbClr val="A50021"/>
                </a:solidFill>
              </a:rPr>
              <a:t> (etwa 40 Prozent der Bevölkerung): </a:t>
            </a:r>
          </a:p>
          <a:p>
            <a:r>
              <a:rPr lang="de-DE" sz="1600" dirty="0">
                <a:solidFill>
                  <a:srgbClr val="A50021"/>
                </a:solidFill>
              </a:rPr>
              <a:t>          </a:t>
            </a:r>
            <a:r>
              <a:rPr lang="de-DE" sz="1600" b="1" dirty="0">
                <a:solidFill>
                  <a:srgbClr val="A50021"/>
                </a:solidFill>
              </a:rPr>
              <a:t>ein nicht und ein eingeschränkt funktionelles Allel 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- daher werden Arzneistoffe mit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reduzierter Aktivität verstoffwechselt. Die resultierenden pharmakologischen Effekte ähneln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denen der PM in abgeschwächter Form.</a:t>
            </a:r>
          </a:p>
          <a:p>
            <a:endParaRPr lang="de-DE" sz="9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rgbClr val="A50021"/>
                </a:solidFill>
              </a:rPr>
              <a:t>      - Extensive (»normale«) </a:t>
            </a:r>
            <a:r>
              <a:rPr lang="de-DE" b="1" dirty="0" err="1">
                <a:solidFill>
                  <a:srgbClr val="A50021"/>
                </a:solidFill>
              </a:rPr>
              <a:t>Metabolisierer</a:t>
            </a:r>
            <a:r>
              <a:rPr lang="de-DE" b="1" dirty="0">
                <a:solidFill>
                  <a:srgbClr val="A50021"/>
                </a:solidFill>
              </a:rPr>
              <a:t> (etwa 50 Prozent der Bevölkerung):</a:t>
            </a:r>
          </a:p>
          <a:p>
            <a:r>
              <a:rPr lang="de-DE" sz="1600" b="1" dirty="0">
                <a:solidFill>
                  <a:srgbClr val="A50021"/>
                </a:solidFill>
              </a:rPr>
              <a:t>          ein oder zwei voll funktionsfähige Allele 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- Arzneistoffe werden bei diesem Phänotyp effizient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metabolisiert, die Wirkung des Arzneistoffes entspricht den Erwartungen an eine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Standarddosierung. </a:t>
            </a:r>
          </a:p>
          <a:p>
            <a:endParaRPr lang="de-DE" sz="9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rgbClr val="A50021"/>
                </a:solidFill>
              </a:rPr>
              <a:t>      - Ultraschnelle </a:t>
            </a:r>
            <a:r>
              <a:rPr lang="de-DE" b="1" dirty="0" err="1">
                <a:solidFill>
                  <a:srgbClr val="A50021"/>
                </a:solidFill>
              </a:rPr>
              <a:t>Metabolisierer</a:t>
            </a:r>
            <a:r>
              <a:rPr lang="de-DE" b="1" dirty="0">
                <a:solidFill>
                  <a:srgbClr val="A50021"/>
                </a:solidFill>
              </a:rPr>
              <a:t> </a:t>
            </a:r>
            <a:r>
              <a:rPr lang="de-DE" b="1" i="1" dirty="0">
                <a:solidFill>
                  <a:srgbClr val="A50021"/>
                </a:solidFill>
              </a:rPr>
              <a:t>(etwa 2 bis 3 Prozent der Bevölkerung):  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aufgrund einer Genamplifikation </a:t>
            </a:r>
            <a:r>
              <a:rPr lang="de-DE" sz="1600" b="1" dirty="0">
                <a:solidFill>
                  <a:srgbClr val="A50021"/>
                </a:solidFill>
              </a:rPr>
              <a:t>drei oder mehr Kopien funktionsfähiger Gene 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-s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ie sprechen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selbst nach Gabe sehr hoher Dosen auf die Pharmakotherapie nicht an. Demgegenüber wird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bei der Applikation eines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Prodrugs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pro Zeiteinheit so viel der aktiven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Wirkform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gebildet, dass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toxische Konzentrationen erreicht werden können bzw. unerwünschte Arzneimittel</a:t>
            </a: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         -wirkungen auftreten.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83051BBF-6FB6-4176-862D-AD0B2E93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4" y="106443"/>
            <a:ext cx="11874759" cy="873272"/>
          </a:xfrm>
          <a:solidFill>
            <a:srgbClr val="0070C0">
              <a:alpha val="33000"/>
            </a:srgbClr>
          </a:solidFill>
        </p:spPr>
        <p:txBody>
          <a:bodyPr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CYP2D6</a:t>
            </a:r>
          </a:p>
        </p:txBody>
      </p:sp>
      <p:pic>
        <p:nvPicPr>
          <p:cNvPr id="13" name="Picture 6" descr="CMYK_Logo_Brustzentrum_Köln-Hohenlind">
            <a:extLst>
              <a:ext uri="{FF2B5EF4-FFF2-40B4-BE49-F238E27FC236}">
                <a16:creationId xmlns:a16="http://schemas.microsoft.com/office/drawing/2014/main" id="{7A5A7C42-2AE2-455A-9EE4-529F60459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246555" y="6516686"/>
            <a:ext cx="842808" cy="3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1E6210-AA05-4672-875A-2A5522A6E70F}"/>
              </a:ext>
            </a:extLst>
          </p:cNvPr>
          <p:cNvSpPr/>
          <p:nvPr/>
        </p:nvSpPr>
        <p:spPr>
          <a:xfrm>
            <a:off x="-49122" y="1293152"/>
            <a:ext cx="36581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</a:rPr>
              <a:t>Mehr als 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100 verschiedene Genotypen bekannt, 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     je nach Auswirkung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     auf die Enzymaktivität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     Einteilung in vier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     </a:t>
            </a:r>
            <a:r>
              <a:rPr lang="de-DE" sz="2400" b="1" dirty="0" err="1">
                <a:solidFill>
                  <a:srgbClr val="002060"/>
                </a:solidFill>
              </a:rPr>
              <a:t>Metabolisierungstypen</a:t>
            </a:r>
            <a:r>
              <a:rPr lang="de-DE" sz="2400" b="1" dirty="0">
                <a:solidFill>
                  <a:srgbClr val="002060"/>
                </a:solidFill>
              </a:rPr>
              <a:t>: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424168005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6F0CBC5-FA0D-4696-8804-3B27291DE0EA}"/>
              </a:ext>
            </a:extLst>
          </p:cNvPr>
          <p:cNvSpPr/>
          <p:nvPr/>
        </p:nvSpPr>
        <p:spPr>
          <a:xfrm>
            <a:off x="309120" y="229877"/>
            <a:ext cx="11573760" cy="1200329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de-DE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Active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metabolite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plasma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concentrations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after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coadministration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of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and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selective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serotonin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reuptake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inhibitor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paroxetine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endParaRPr lang="de-DE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de-DE" sz="1600" i="1" dirty="0">
                <a:solidFill>
                  <a:srgbClr val="A50021"/>
                </a:solidFill>
                <a:latin typeface="Arial Black" panose="020B0A04020102020204" pitchFamily="34" charset="0"/>
              </a:rPr>
              <a:t>Stearns V</a:t>
            </a:r>
            <a:r>
              <a:rPr lang="de-DE" sz="1600" i="1" baseline="30000" dirty="0">
                <a:solidFill>
                  <a:srgbClr val="A50021"/>
                </a:solidFill>
                <a:latin typeface="Arial Black" panose="020B0A04020102020204" pitchFamily="34" charset="0"/>
              </a:rPr>
              <a:t>  </a:t>
            </a:r>
            <a:r>
              <a:rPr lang="de-DE" sz="1600" i="1" dirty="0">
                <a:solidFill>
                  <a:srgbClr val="A50021"/>
                </a:solidFill>
                <a:latin typeface="Arial Black" panose="020B0A04020102020204" pitchFamily="34" charset="0"/>
              </a:rPr>
              <a:t>et al</a:t>
            </a:r>
            <a:r>
              <a:rPr lang="sv-SE" sz="1600" i="1" dirty="0">
                <a:solidFill>
                  <a:srgbClr val="A50021"/>
                </a:solidFill>
                <a:latin typeface="Arial Black" panose="020B0A04020102020204" pitchFamily="34" charset="0"/>
              </a:rPr>
              <a:t>, J Natl Cancer Inst. 2003 Dec 3;95(23):1758-64.</a:t>
            </a:r>
            <a:r>
              <a:rPr lang="de-DE" sz="1600" i="1" baseline="30000" dirty="0">
                <a:solidFill>
                  <a:srgbClr val="A50021"/>
                </a:solidFill>
                <a:latin typeface="Arial Black" panose="020B0A04020102020204" pitchFamily="34" charset="0"/>
              </a:rPr>
              <a:t>      </a:t>
            </a:r>
            <a:endParaRPr lang="de-DE" sz="1600" i="1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Picture 6" descr="CMYK_Logo_Brustzentrum_Köln-Hohenlind">
            <a:extLst>
              <a:ext uri="{FF2B5EF4-FFF2-40B4-BE49-F238E27FC236}">
                <a16:creationId xmlns:a16="http://schemas.microsoft.com/office/drawing/2014/main" id="{921911EE-FEBD-4678-AB33-C1F547E6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55668" y="6316824"/>
            <a:ext cx="1336331" cy="5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C0C4307-2CCF-4BCD-9CC9-E482DF5C577D}"/>
              </a:ext>
            </a:extLst>
          </p:cNvPr>
          <p:cNvSpPr/>
          <p:nvPr/>
        </p:nvSpPr>
        <p:spPr>
          <a:xfrm>
            <a:off x="211864" y="2550084"/>
            <a:ext cx="400779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 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A50021"/>
                </a:solidFill>
              </a:rPr>
              <a:t>Plasma concentrations of </a:t>
            </a:r>
            <a:r>
              <a:rPr lang="en-US" sz="1600" b="1" dirty="0" err="1">
                <a:solidFill>
                  <a:srgbClr val="A50021"/>
                </a:solidFill>
              </a:rPr>
              <a:t>endoxifen</a:t>
            </a:r>
            <a:r>
              <a:rPr lang="en-US" sz="1600" b="1" dirty="0">
                <a:solidFill>
                  <a:srgbClr val="A50021"/>
                </a:solidFill>
              </a:rPr>
              <a:t> statistically significantly decreased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from a mean of 12.4 ng/mL before paroxetine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</a:rPr>
              <a:t>coadministration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to 5.5 ng/mL afterward (difference = 6.9 ng/mL, 95% confidence interval [CI] = 2.7 to 11.2 ng/mL) (P =.004). </a:t>
            </a:r>
          </a:p>
          <a:p>
            <a:endParaRPr lang="en-US" sz="7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A50021"/>
                </a:solidFill>
              </a:rPr>
              <a:t>Endoxifen concentrations decreased by 64% (95% CI = 39% to 89%) in women with a wild-type CYP2D6 genotype but by only 24% (95% CI = 23% to 71%) in women with a variant CYP2D6 genotype (P =.03). </a:t>
            </a:r>
          </a:p>
          <a:p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0A76A0-F2C7-4CD5-B07E-829442F20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20"/>
          <a:stretch/>
        </p:blipFill>
        <p:spPr>
          <a:xfrm>
            <a:off x="4378633" y="2866819"/>
            <a:ext cx="3903006" cy="278539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6E6BD5-CD67-4D27-810B-667B743EA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0"/>
          <a:stretch/>
        </p:blipFill>
        <p:spPr>
          <a:xfrm>
            <a:off x="8281639" y="2735857"/>
            <a:ext cx="3802322" cy="27135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0E62F5-D158-4F68-B056-0857B5A426A4}"/>
              </a:ext>
            </a:extLst>
          </p:cNvPr>
          <p:cNvSpPr txBox="1"/>
          <p:nvPr/>
        </p:nvSpPr>
        <p:spPr>
          <a:xfrm>
            <a:off x="5603932" y="5830323"/>
            <a:ext cx="582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before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paroxetine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after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paroxetine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5360D84-805F-471D-8771-DF7515AE043D}"/>
              </a:ext>
            </a:extLst>
          </p:cNvPr>
          <p:cNvSpPr/>
          <p:nvPr/>
        </p:nvSpPr>
        <p:spPr>
          <a:xfrm>
            <a:off x="1175656" y="1627989"/>
            <a:ext cx="9610531" cy="830997"/>
          </a:xfrm>
          <a:prstGeom prst="rect">
            <a:avLst/>
          </a:prstGeom>
          <a:solidFill>
            <a:schemeClr val="bg2">
              <a:lumMod val="90000"/>
              <a:alpha val="3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Baseline blood samples were obtained to determine the CYP2D6 genotype and the plasma concentrations of tamoxifen and its metabolites. After 4 weeks of co-prescription of paroxetine and tamoxifen, a second blood sample was collected to measure the plasma concentrations of tamoxifen and its metabolites.</a:t>
            </a:r>
            <a:endParaRPr lang="de-D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8645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5CACB-3B5E-4D2F-ADDD-E3F6820C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348125"/>
            <a:ext cx="11430000" cy="1325563"/>
          </a:xfrm>
          <a:solidFill>
            <a:srgbClr val="0070C0">
              <a:alpha val="33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Ist die Bestimmung von CYP2D6 vor einer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Tamoxifengabe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sinnvoll?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981372-E14C-4376-8434-121C1994090D}"/>
              </a:ext>
            </a:extLst>
          </p:cNvPr>
          <p:cNvSpPr txBox="1"/>
          <p:nvPr/>
        </p:nvSpPr>
        <p:spPr>
          <a:xfrm>
            <a:off x="1352939" y="2659559"/>
            <a:ext cx="523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Meine Position: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3C2182-9BEF-4880-A490-66F5D7FE4F6E}"/>
              </a:ext>
            </a:extLst>
          </p:cNvPr>
          <p:cNvSpPr txBox="1"/>
          <p:nvPr/>
        </p:nvSpPr>
        <p:spPr>
          <a:xfrm>
            <a:off x="6960636" y="1995797"/>
            <a:ext cx="3146748" cy="209938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de-DE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de-DE" b="1" dirty="0">
                <a:ln w="85725">
                  <a:noFill/>
                  <a:prstDash val="solid"/>
                </a:ln>
                <a:solidFill>
                  <a:schemeClr val="bg1"/>
                </a:solidFill>
              </a:rPr>
              <a:t>Ja!</a:t>
            </a:r>
            <a:r>
              <a:rPr lang="de-DE" b="1" dirty="0">
                <a:ln w="857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19A3551-775C-4158-8029-7B72B342ABC5}"/>
              </a:ext>
            </a:extLst>
          </p:cNvPr>
          <p:cNvSpPr txBox="1"/>
          <p:nvPr/>
        </p:nvSpPr>
        <p:spPr>
          <a:xfrm>
            <a:off x="737117" y="4063579"/>
            <a:ext cx="11000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Denn: </a:t>
            </a:r>
          </a:p>
          <a:p>
            <a:pPr algn="ctr"/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20-30% der Patientinnen, die leitliniengerecht Tamoxifen einnehmen, werden ein Rezidiv erleiden und einer der Gründe dafür liegt in einer unzureichenden Umsetzung von Tamoxifen in das wirksame Stoffwechselprodukt </a:t>
            </a:r>
            <a:r>
              <a:rPr lang="de-DE" sz="2400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de-DE" sz="2400" b="1" dirty="0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D2B9D0E-F239-4B00-A918-037CD3878C5D}"/>
              </a:ext>
            </a:extLst>
          </p:cNvPr>
          <p:cNvSpPr/>
          <p:nvPr/>
        </p:nvSpPr>
        <p:spPr>
          <a:xfrm>
            <a:off x="1352939" y="5747469"/>
            <a:ext cx="9641631" cy="830997"/>
          </a:xfrm>
          <a:prstGeom prst="rect">
            <a:avLst/>
          </a:prstGeom>
          <a:solidFill>
            <a:srgbClr val="A50021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A50021"/>
                </a:solidFill>
              </a:rPr>
              <a:t>„20 mg Tamoxifen für alle“ ist im Zeitalter der personalisierten Medizin </a:t>
            </a:r>
          </a:p>
          <a:p>
            <a:pPr algn="ctr"/>
            <a:r>
              <a:rPr lang="de-DE" sz="2400" b="1" dirty="0">
                <a:solidFill>
                  <a:srgbClr val="A50021"/>
                </a:solidFill>
              </a:rPr>
              <a:t>nicht mehr akzeptabel!</a:t>
            </a:r>
            <a:endParaRPr lang="de-DE" sz="2400" dirty="0"/>
          </a:p>
        </p:txBody>
      </p:sp>
      <p:pic>
        <p:nvPicPr>
          <p:cNvPr id="7" name="Picture 6" descr="CMYK_Logo_Brustzentrum_Köln-Hohenlind">
            <a:extLst>
              <a:ext uri="{FF2B5EF4-FFF2-40B4-BE49-F238E27FC236}">
                <a16:creationId xmlns:a16="http://schemas.microsoft.com/office/drawing/2014/main" id="{4E6D6933-C87A-48B8-A2A3-A867F0B7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246555" y="6516686"/>
            <a:ext cx="842808" cy="3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435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AC3077C7-0B4A-4AE7-9590-F0D473F8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11" y="2021922"/>
            <a:ext cx="5101668" cy="4356821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ts val="4600"/>
              </a:lnSpc>
            </a:pP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Fakt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1: 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Tamoxifen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ist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ein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Prodrug und 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Endoxifen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ist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der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wesentliche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aktive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Metabolit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3425F2C-3FF5-4DD8-B2DC-10F7FA045E72}"/>
              </a:ext>
            </a:extLst>
          </p:cNvPr>
          <p:cNvCxnSpPr>
            <a:cxnSpLocks/>
          </p:cNvCxnSpPr>
          <p:nvPr/>
        </p:nvCxnSpPr>
        <p:spPr>
          <a:xfrm>
            <a:off x="373224" y="1551370"/>
            <a:ext cx="521985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D0758144-B2CD-43C0-9EF5-761D73AB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6" y="180814"/>
            <a:ext cx="6500327" cy="63239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6" descr="CMYK_Logo_Brustzentrum_Köln-Hohenlind">
            <a:extLst>
              <a:ext uri="{FF2B5EF4-FFF2-40B4-BE49-F238E27FC236}">
                <a16:creationId xmlns:a16="http://schemas.microsoft.com/office/drawing/2014/main" id="{BC023263-994E-489C-AE91-082D8C83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1246555" y="6516686"/>
            <a:ext cx="842808" cy="3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544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6F0CBC5-FA0D-4696-8804-3B27291DE0EA}"/>
              </a:ext>
            </a:extLst>
          </p:cNvPr>
          <p:cNvSpPr/>
          <p:nvPr/>
        </p:nvSpPr>
        <p:spPr>
          <a:xfrm>
            <a:off x="580659" y="172087"/>
            <a:ext cx="11030681" cy="1061829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de-DE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3300"/>
              </a:lnSpc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Pharmacogenomics of Tamoxifen Therapy</a:t>
            </a:r>
          </a:p>
          <a:p>
            <a:pPr algn="ctr">
              <a:lnSpc>
                <a:spcPts val="3300"/>
              </a:lnSpc>
            </a:pPr>
            <a:r>
              <a:rPr lang="de-DE" sz="1600" i="1" dirty="0">
                <a:solidFill>
                  <a:srgbClr val="A50021"/>
                </a:solidFill>
                <a:latin typeface="Arial Black" panose="020B0A04020102020204" pitchFamily="34" charset="0"/>
              </a:rPr>
              <a:t>Brauch H et al, </a:t>
            </a:r>
            <a:r>
              <a:rPr lang="en-US" sz="1600" b="1" i="1" dirty="0">
                <a:solidFill>
                  <a:srgbClr val="A50021"/>
                </a:solidFill>
                <a:latin typeface="Arial Black" panose="020B0A04020102020204" pitchFamily="34" charset="0"/>
              </a:rPr>
              <a:t>Clinical Chemistry Oct 2009, 55 (10) 1770-1782</a:t>
            </a:r>
          </a:p>
        </p:txBody>
      </p:sp>
      <p:pic>
        <p:nvPicPr>
          <p:cNvPr id="20" name="Picture 6" descr="CMYK_Logo_Brustzentrum_Köln-Hohenlind">
            <a:extLst>
              <a:ext uri="{FF2B5EF4-FFF2-40B4-BE49-F238E27FC236}">
                <a16:creationId xmlns:a16="http://schemas.microsoft.com/office/drawing/2014/main" id="{921911EE-FEBD-4678-AB33-C1F547E6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10855668" y="6316824"/>
            <a:ext cx="1336331" cy="5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C0C4307-2CCF-4BCD-9CC9-E482DF5C577D}"/>
              </a:ext>
            </a:extLst>
          </p:cNvPr>
          <p:cNvSpPr/>
          <p:nvPr/>
        </p:nvSpPr>
        <p:spPr>
          <a:xfrm>
            <a:off x="509989" y="1931826"/>
            <a:ext cx="6271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RESULTS:</a:t>
            </a:r>
          </a:p>
          <a:p>
            <a:endParaRPr lang="en-US" sz="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3CD9E9-7067-472C-B7D8-EEA2D32FE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</a:extLst>
          </a:blip>
          <a:srcRect l="20664" t="29227" r="47194" b="27211"/>
          <a:stretch/>
        </p:blipFill>
        <p:spPr>
          <a:xfrm>
            <a:off x="5029200" y="1729647"/>
            <a:ext cx="6130212" cy="467328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2C24604-9DDD-4C7A-A01E-8F64AA5A2E00}"/>
              </a:ext>
            </a:extLst>
          </p:cNvPr>
          <p:cNvSpPr/>
          <p:nvPr/>
        </p:nvSpPr>
        <p:spPr>
          <a:xfrm>
            <a:off x="494438" y="2594739"/>
            <a:ext cx="406823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number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tamoxifen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metabolites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that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have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been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identified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in vitro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large.</a:t>
            </a:r>
          </a:p>
          <a:p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In vivo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analytical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plasma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samples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tamoxifen-treated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patients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have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quantified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few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metabolites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including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desmethyltamoxifen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endoxifen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, 4-hydroxytamoxifen, 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didesmethyltamoxifen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α-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hydroxytamoxifen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, and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tamoxifen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de-DE" b="1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-oxide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78F4DFD-CB60-43CD-9BCF-6ED6AD4B0F76}"/>
              </a:ext>
            </a:extLst>
          </p:cNvPr>
          <p:cNvSpPr/>
          <p:nvPr/>
        </p:nvSpPr>
        <p:spPr>
          <a:xfrm>
            <a:off x="5461233" y="3221372"/>
            <a:ext cx="5570290" cy="769441"/>
          </a:xfrm>
          <a:prstGeom prst="rect">
            <a:avLst/>
          </a:prstGeom>
          <a:solidFill>
            <a:srgbClr val="A50021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094167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3978</Words>
  <Application>Microsoft Office PowerPoint</Application>
  <PresentationFormat>Breitbild</PresentationFormat>
  <Paragraphs>394</Paragraphs>
  <Slides>42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9" baseType="lpstr">
      <vt:lpstr>Arial</vt:lpstr>
      <vt:lpstr>Arial Black</vt:lpstr>
      <vt:lpstr>Bell MT</vt:lpstr>
      <vt:lpstr>Calibri</vt:lpstr>
      <vt:lpstr>Calibri Light</vt:lpstr>
      <vt:lpstr>Wingdings</vt:lpstr>
      <vt:lpstr>Office</vt:lpstr>
      <vt:lpstr>Oxford-Diskussion:  Tamoxifen und CYP2D6-Bestimmung</vt:lpstr>
      <vt:lpstr>Grundlagen</vt:lpstr>
      <vt:lpstr>Tamoxifenmetabolismus</vt:lpstr>
      <vt:lpstr>CYP2D6</vt:lpstr>
      <vt:lpstr>CYP2D6</vt:lpstr>
      <vt:lpstr>PowerPoint-Präsentation</vt:lpstr>
      <vt:lpstr>Ist die Bestimmung von CYP2D6 vor einer Tamoxifengabe sinnvoll?</vt:lpstr>
      <vt:lpstr>Fakt 1:   Tamoxifen ist ein Prodrug und  Endoxifen ist der wesentliche aktive Metabolit</vt:lpstr>
      <vt:lpstr>PowerPoint-Präsentation</vt:lpstr>
      <vt:lpstr>PowerPoint-Präsentation</vt:lpstr>
      <vt:lpstr>PowerPoint-Präsentation</vt:lpstr>
      <vt:lpstr>PowerPoint-Präsentation</vt:lpstr>
      <vt:lpstr> Fakt 2:   Der Endoxifenspiegel korreliert mit der Prognose.</vt:lpstr>
      <vt:lpstr>PowerPoint-Präsentation</vt:lpstr>
      <vt:lpstr>PowerPoint-Präsentation</vt:lpstr>
      <vt:lpstr>PowerPoint-Präsentation</vt:lpstr>
      <vt:lpstr>Fakt 3:   Der Genotyp korreliert mit der Konzentration aktiver Metaboliten.</vt:lpstr>
      <vt:lpstr>PowerPoint-Präsentation</vt:lpstr>
      <vt:lpstr>PowerPoint-Präsentation</vt:lpstr>
      <vt:lpstr>PowerPoint-Präsentation</vt:lpstr>
      <vt:lpstr>PowerPoint-Präsentation</vt:lpstr>
      <vt:lpstr> Fakt 4:   Der Genotyp korreliert mit der Prognose.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Fakt 4:   Therapeutische Alternativen stehen zur Verfügung bei schlechter Metabolisierung</vt:lpstr>
      <vt:lpstr>Therapeutische Alternativen</vt:lpstr>
      <vt:lpstr>PowerPoint-Präsentation</vt:lpstr>
      <vt:lpstr>PowerPoint-Präsentation</vt:lpstr>
      <vt:lpstr>PowerPoint-Präsentation</vt:lpstr>
      <vt:lpstr>PowerPoint-Präsentation</vt:lpstr>
      <vt:lpstr>Fakt 5:   Die wichtigsten  Negativ-Studien zeigen erhebliche Mängel.</vt:lpstr>
      <vt:lpstr>PowerPoint-Präsentation</vt:lpstr>
      <vt:lpstr>PowerPoint-Präsentation</vt:lpstr>
      <vt:lpstr>PowerPoint-Präsentation</vt:lpstr>
      <vt:lpstr>Kritikpunkte</vt:lpstr>
      <vt:lpstr>PowerPoint-Präsentation</vt:lpstr>
      <vt:lpstr>Ist die Bestimmung von CYP2D6 vor einer Tamoxifengabe also sinnvoll?</vt:lpstr>
      <vt:lpstr>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Oxford-Diskussion  Sollte vor einer Tamoxifengabe immer eine CYP2D6-Bestimmung erfolgen?</dc:title>
  <dc:creator>Claudia Schumacher</dc:creator>
  <cp:lastModifiedBy>Claudia Schumacher</cp:lastModifiedBy>
  <cp:revision>168</cp:revision>
  <dcterms:created xsi:type="dcterms:W3CDTF">2017-12-22T10:08:22Z</dcterms:created>
  <dcterms:modified xsi:type="dcterms:W3CDTF">2018-01-19T19:56:13Z</dcterms:modified>
</cp:coreProperties>
</file>